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85" r:id="rId3"/>
    <p:sldId id="307" r:id="rId4"/>
    <p:sldId id="295" r:id="rId5"/>
    <p:sldId id="296" r:id="rId6"/>
    <p:sldId id="297" r:id="rId7"/>
    <p:sldId id="298" r:id="rId8"/>
    <p:sldId id="299" r:id="rId9"/>
    <p:sldId id="300" r:id="rId10"/>
    <p:sldId id="301" r:id="rId11"/>
    <p:sldId id="302" r:id="rId12"/>
    <p:sldId id="308" r:id="rId13"/>
    <p:sldId id="303" r:id="rId14"/>
    <p:sldId id="304" r:id="rId15"/>
    <p:sldId id="30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66FFFF"/>
    <a:srgbClr val="3DE3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22" d="100"/>
          <a:sy n="122" d="100"/>
        </p:scale>
        <p:origin x="-150"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9334D819-9F07-4261-B09B-9E467E5D9002}" type="datetimeFigureOut">
              <a:rPr lang="en-US" smtClean="0"/>
              <a:pPr/>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334D819-9F07-4261-B09B-9E467E5D9002}" type="datetimeFigureOut">
              <a:rPr lang="en-US" smtClean="0"/>
              <a:pPr/>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334D819-9F07-4261-B09B-9E467E5D9002}" type="datetimeFigureOut">
              <a:rPr lang="en-US" smtClean="0"/>
              <a:pPr/>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334D819-9F07-4261-B09B-9E467E5D9002}" type="datetimeFigureOut">
              <a:rPr lang="en-US" smtClean="0"/>
              <a:pPr/>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34D819-9F07-4261-B09B-9E467E5D9002}" type="datetimeFigureOut">
              <a:rPr lang="en-US" smtClean="0"/>
              <a:pPr/>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9334D819-9F07-4261-B09B-9E467E5D9002}" type="datetimeFigureOut">
              <a:rPr lang="en-US" smtClean="0"/>
              <a:pPr/>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9334D819-9F07-4261-B09B-9E467E5D9002}" type="datetimeFigureOut">
              <a:rPr lang="en-US" smtClean="0"/>
              <a:pPr/>
              <a:t>6/9/2019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9334D819-9F07-4261-B09B-9E467E5D9002}" type="datetimeFigureOut">
              <a:rPr lang="en-US" smtClean="0"/>
              <a:pPr/>
              <a:t>6/9/2019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pPr/>
              <a:t>6/9/2019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pPr/>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pPr/>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4D819-9F07-4261-B09B-9E467E5D9002}" type="datetimeFigureOut">
              <a:rPr lang="en-US" smtClean="0"/>
              <a:pPr/>
              <a:t>6/9/2019</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766878-3199-4EAB-94E7-2D6D11070E14}"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create.kahoot.it/share/der-1-weltkrieg/a1564120-9557-4d2a-99a6-2006b4a869d8" TargetMode="External"/><Relationship Id="rId2" Type="http://schemas.openxmlformats.org/officeDocument/2006/relationships/hyperlink" Target="http://members.chello.at/~andrea59/weltkriegweb/flash/attentat1a.htm"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NWF2JBb1bvM&amp;t=9s"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padlet.com/maria57/ruxzcfto1eam"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z0vrMKUatyM" TargetMode="External"/><Relationship Id="rId2" Type="http://schemas.openxmlformats.org/officeDocument/2006/relationships/hyperlink" Target="https://quizlet.com/_5f1r67"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38" name="Rectangle 82">
            <a:extLst>
              <a:ext uri="{FF2B5EF4-FFF2-40B4-BE49-F238E27FC236}">
                <a16:creationId xmlns:a16="http://schemas.microsoft.com/office/drawing/2014/main" xmlns="" id="{A5909469-4F9D-4F97-9C4F-9181579FE85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0" y="0"/>
            <a:ext cx="12191999" cy="6858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xmlns="" id="{6AC3A7E1-5D42-4DF7-B416-ECE033B85917}"/>
              </a:ext>
            </a:extLst>
          </p:cNvPr>
          <p:cNvSpPr>
            <a:spLocks noGrp="1"/>
          </p:cNvSpPr>
          <p:nvPr>
            <p:ph type="ctrTitle"/>
          </p:nvPr>
        </p:nvSpPr>
        <p:spPr>
          <a:xfrm>
            <a:off x="2053256" y="239134"/>
            <a:ext cx="7367581" cy="4324477"/>
          </a:xfrm>
        </p:spPr>
        <p:txBody>
          <a:bodyPr>
            <a:normAutofit/>
          </a:bodyPr>
          <a:lstStyle/>
          <a:p>
            <a:r>
              <a:rPr lang="fr-FR" cap="none" dirty="0" smtClean="0">
                <a:latin typeface="AR DELANEY" pitchFamily="2" charset="0"/>
              </a:rPr>
              <a:t>Séquence sur la </a:t>
            </a:r>
            <a:br>
              <a:rPr lang="fr-FR" cap="none" dirty="0" smtClean="0">
                <a:latin typeface="AR DELANEY" pitchFamily="2" charset="0"/>
              </a:rPr>
            </a:br>
            <a:r>
              <a:rPr lang="fr-FR" cap="none" dirty="0" smtClean="0">
                <a:latin typeface="AR DELANEY" pitchFamily="2" charset="0"/>
              </a:rPr>
              <a:t>1</a:t>
            </a:r>
            <a:r>
              <a:rPr lang="fr-FR" cap="none" baseline="30000" dirty="0" smtClean="0">
                <a:latin typeface="AR DELANEY" pitchFamily="2" charset="0"/>
              </a:rPr>
              <a:t>ère</a:t>
            </a:r>
            <a:r>
              <a:rPr lang="fr-FR" cap="none" dirty="0" smtClean="0">
                <a:latin typeface="AR DELANEY" pitchFamily="2" charset="0"/>
              </a:rPr>
              <a:t> guerre mondiale</a:t>
            </a:r>
            <a:br>
              <a:rPr lang="fr-FR" cap="none" dirty="0" smtClean="0">
                <a:latin typeface="AR DELANEY" pitchFamily="2" charset="0"/>
              </a:rPr>
            </a:br>
            <a:r>
              <a:rPr lang="fr-FR" sz="3200" cap="none" dirty="0" smtClean="0">
                <a:latin typeface="AR DELANEY" pitchFamily="2" charset="0"/>
              </a:rPr>
              <a:t>(niveau A2-B1)</a:t>
            </a:r>
            <a:r>
              <a:rPr lang="fr-FR" cap="none" dirty="0" smtClean="0">
                <a:latin typeface="AR DELANEY" pitchFamily="2" charset="0"/>
              </a:rPr>
              <a:t/>
            </a:r>
            <a:br>
              <a:rPr lang="fr-FR" cap="none" dirty="0" smtClean="0">
                <a:latin typeface="AR DELANEY" pitchFamily="2" charset="0"/>
              </a:rPr>
            </a:br>
            <a:r>
              <a:rPr lang="fr-FR" cap="none" dirty="0">
                <a:latin typeface="AR DELANEY" pitchFamily="2" charset="0"/>
              </a:rPr>
              <a:t/>
            </a:r>
            <a:br>
              <a:rPr lang="fr-FR" cap="none" dirty="0">
                <a:latin typeface="AR DELANEY" pitchFamily="2" charset="0"/>
              </a:rPr>
            </a:br>
            <a:r>
              <a:rPr lang="fr-FR" cap="none" dirty="0">
                <a:latin typeface="AR DELANEY" pitchFamily="2" charset="0"/>
              </a:rPr>
              <a:t>2018-2019</a:t>
            </a:r>
          </a:p>
        </p:txBody>
      </p:sp>
      <p:sp>
        <p:nvSpPr>
          <p:cNvPr id="3" name="Sous-titre 2">
            <a:extLst>
              <a:ext uri="{FF2B5EF4-FFF2-40B4-BE49-F238E27FC236}">
                <a16:creationId xmlns:a16="http://schemas.microsoft.com/office/drawing/2014/main" xmlns="" id="{E89CD12E-D5B4-4AF7-B789-BCCE5BF3EE0A}"/>
              </a:ext>
            </a:extLst>
          </p:cNvPr>
          <p:cNvSpPr>
            <a:spLocks noGrp="1"/>
          </p:cNvSpPr>
          <p:nvPr>
            <p:ph type="subTitle" idx="1"/>
          </p:nvPr>
        </p:nvSpPr>
        <p:spPr>
          <a:xfrm>
            <a:off x="945909" y="6126615"/>
            <a:ext cx="2611024" cy="374854"/>
          </a:xfrm>
        </p:spPr>
        <p:txBody>
          <a:bodyPr>
            <a:normAutofit/>
          </a:bodyPr>
          <a:lstStyle/>
          <a:p>
            <a:r>
              <a:rPr lang="fr-FR" sz="1400" b="0" cap="none" dirty="0" smtClean="0">
                <a:solidFill>
                  <a:schemeClr val="tx1"/>
                </a:solidFill>
                <a:latin typeface="AR DELANEY" pitchFamily="2" charset="0"/>
              </a:rPr>
              <a:t>Maria </a:t>
            </a:r>
            <a:r>
              <a:rPr lang="fr-FR" sz="1400" b="0" cap="none" dirty="0" err="1" smtClean="0">
                <a:solidFill>
                  <a:schemeClr val="tx1"/>
                </a:solidFill>
                <a:latin typeface="AR DELANEY" pitchFamily="2" charset="0"/>
              </a:rPr>
              <a:t>Tissier</a:t>
            </a:r>
            <a:endParaRPr lang="fr-FR" sz="1400" b="0" cap="none" dirty="0" smtClean="0">
              <a:solidFill>
                <a:schemeClr val="tx1"/>
              </a:solidFill>
              <a:latin typeface="AR DELANEY" pitchFamily="2" charset="0"/>
            </a:endParaRPr>
          </a:p>
          <a:p>
            <a:pPr algn="l"/>
            <a:endParaRPr lang="fr-FR" b="0" dirty="0">
              <a:solidFill>
                <a:schemeClr val="bg2"/>
              </a:solidFill>
              <a:latin typeface="Arial" panose="020B0604020202020204" pitchFamily="34" charset="0"/>
              <a:cs typeface="Arial" panose="020B0604020202020204" pitchFamily="34" charset="0"/>
            </a:endParaRPr>
          </a:p>
        </p:txBody>
      </p:sp>
      <p:sp>
        <p:nvSpPr>
          <p:cNvPr id="1040"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89" name="Straight Connector 88">
            <a:extLst>
              <a:ext uri="{FF2B5EF4-FFF2-40B4-BE49-F238E27FC236}">
                <a16:creationId xmlns:a16="http://schemas.microsoft.com/office/drawing/2014/main" xmlns="" id="{8C3565F6-B942-406D-88D9-64457E54AE6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8913887" y="6858000"/>
            <a:ext cx="3845324"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5" name="AutoShape 6" descr="RÃ©sultat de recherche d'images pour &quot;acadÃ©mie nancy metz&quot;">
            <a:extLst>
              <a:ext uri="{FF2B5EF4-FFF2-40B4-BE49-F238E27FC236}">
                <a16:creationId xmlns:a16="http://schemas.microsoft.com/office/drawing/2014/main" xmlns="" id="{CEB616F3-C836-40BD-9E35-CC5CD1DE1095}"/>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10" descr="RÃ©sultat de recherche d'images pour &quot;acadÃ©mie nancy metz&quot;">
            <a:extLst>
              <a:ext uri="{FF2B5EF4-FFF2-40B4-BE49-F238E27FC236}">
                <a16:creationId xmlns:a16="http://schemas.microsoft.com/office/drawing/2014/main" xmlns="" id="{73CD8989-5D2E-4A8F-BB87-EC11C002BB70}"/>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 name="AutoShape 14" descr="RÃ©sultat de recherche d'images pour &quot;lycee cormontaigne&quot;">
            <a:extLst>
              <a:ext uri="{FF2B5EF4-FFF2-40B4-BE49-F238E27FC236}">
                <a16:creationId xmlns:a16="http://schemas.microsoft.com/office/drawing/2014/main" xmlns="" id="{85156DB5-E74A-4CBF-836A-96EE076622A6}"/>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 name="AutoShape 16" descr="RÃ©sultat de recherche d'images pour &quot;lycee cormontaigne&quot;">
            <a:extLst>
              <a:ext uri="{FF2B5EF4-FFF2-40B4-BE49-F238E27FC236}">
                <a16:creationId xmlns:a16="http://schemas.microsoft.com/office/drawing/2014/main" xmlns="" id="{82AF0E95-0BCF-4322-814B-52807C638322}"/>
              </a:ext>
            </a:extLst>
          </p:cNvP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6" name="Picture 2" descr="RÃ©sultat de recherche d'images pour &quot;TraAM langues&quot;">
            <a:extLst>
              <a:ext uri="{FF2B5EF4-FFF2-40B4-BE49-F238E27FC236}">
                <a16:creationId xmlns:a16="http://schemas.microsoft.com/office/drawing/2014/main" xmlns="" id="{0BEB7F17-CA58-4B87-A453-B085E830981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202987" y="5154591"/>
            <a:ext cx="4677891" cy="1461839"/>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1010" y="149469"/>
            <a:ext cx="2001665" cy="2739490"/>
          </a:xfrm>
          <a:prstGeom prst="rect">
            <a:avLst/>
          </a:prstGeom>
        </p:spPr>
      </p:pic>
      <p:sp>
        <p:nvSpPr>
          <p:cNvPr id="13316" name="AutoShape 4" descr="RÃ©sultat de recherche d'images pour &quot;pays germanophones&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318" name="AutoShape 6" descr="RÃ©sultat de recherche d'images pour &quot;pays germanophones&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3320" name="Picture 8" descr="RÃ©sultat de recherche d'images pour &quot;pays germanophones&quot;"/>
          <p:cNvPicPr>
            <a:picLocks noChangeAspect="1" noChangeArrowheads="1"/>
          </p:cNvPicPr>
          <p:nvPr/>
        </p:nvPicPr>
        <p:blipFill>
          <a:blip r:embed="rId4"/>
          <a:srcRect/>
          <a:stretch>
            <a:fillRect/>
          </a:stretch>
        </p:blipFill>
        <p:spPr bwMode="auto">
          <a:xfrm>
            <a:off x="818305" y="3180273"/>
            <a:ext cx="2517802" cy="2633297"/>
          </a:xfrm>
          <a:prstGeom prst="rect">
            <a:avLst/>
          </a:prstGeom>
          <a:noFill/>
        </p:spPr>
      </p:pic>
    </p:spTree>
    <p:extLst>
      <p:ext uri="{BB962C8B-B14F-4D97-AF65-F5344CB8AC3E}">
        <p14:creationId xmlns:p14="http://schemas.microsoft.com/office/powerpoint/2010/main" val="3513647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p:txBody>
          <a:bodyPr anchor="ctr">
            <a:normAutofit/>
          </a:bodyPr>
          <a:lstStyle/>
          <a:p>
            <a:r>
              <a:rPr lang="fr-FR" b="1" cap="none" dirty="0" smtClean="0"/>
              <a:t>Conduite de la séquence</a:t>
            </a:r>
            <a:r>
              <a:rPr lang="fr-FR" cap="none" dirty="0" smtClean="0"/>
              <a:t> 2/4</a:t>
            </a:r>
            <a:endParaRPr lang="fr-FR" cap="none" dirty="0"/>
          </a:p>
        </p:txBody>
      </p:sp>
      <p:sp>
        <p:nvSpPr>
          <p:cNvPr id="6" name="Espace réservé du contenu 5"/>
          <p:cNvSpPr>
            <a:spLocks noGrp="1"/>
          </p:cNvSpPr>
          <p:nvPr>
            <p:ph idx="1"/>
          </p:nvPr>
        </p:nvSpPr>
        <p:spPr>
          <a:xfrm>
            <a:off x="1119872" y="1694901"/>
            <a:ext cx="9306344" cy="3226571"/>
          </a:xfrm>
        </p:spPr>
        <p:txBody>
          <a:bodyPr>
            <a:normAutofit fontScale="25000" lnSpcReduction="20000"/>
          </a:bodyPr>
          <a:lstStyle/>
          <a:p>
            <a:pPr lvl="0">
              <a:buNone/>
            </a:pPr>
            <a:r>
              <a:rPr lang="fr-FR" sz="7200" dirty="0" smtClean="0"/>
              <a:t>3) Dans un deuxième temps, nous nous sommes intéressés à l’événement déclencheur de la 1</a:t>
            </a:r>
            <a:r>
              <a:rPr lang="fr-FR" sz="7200" baseline="30000" dirty="0" smtClean="0"/>
              <a:t>ère</a:t>
            </a:r>
            <a:r>
              <a:rPr lang="fr-FR" sz="7200" dirty="0" smtClean="0"/>
              <a:t> guerre mondiale : L’attentat de Sarajevo.</a:t>
            </a:r>
          </a:p>
          <a:p>
            <a:pPr lvl="0">
              <a:buNone/>
            </a:pPr>
            <a:r>
              <a:rPr lang="fr-FR" sz="7200" dirty="0" smtClean="0"/>
              <a:t>Pour cela, les élèves travaillaient en binôme sur un texte d’après le site suivant:</a:t>
            </a:r>
          </a:p>
          <a:p>
            <a:pPr lvl="0">
              <a:buNone/>
            </a:pPr>
            <a:r>
              <a:rPr lang="fr-FR" sz="7200" u="sng" dirty="0" smtClean="0">
                <a:hlinkClick r:id="rId2"/>
              </a:rPr>
              <a:t>http://members.chello.at/~andrea59/weltkriegweb/flash/attentat1a.htm</a:t>
            </a:r>
            <a:r>
              <a:rPr lang="fr-FR" sz="7200" u="sng" dirty="0" smtClean="0"/>
              <a:t> </a:t>
            </a:r>
          </a:p>
          <a:p>
            <a:pPr lvl="0">
              <a:buNone/>
            </a:pPr>
            <a:r>
              <a:rPr lang="fr-FR" sz="7200" dirty="0" smtClean="0"/>
              <a:t>Ils devaient scinder le texte en plusieurs paragraphes et trouver des titres pour chacune de ces parties, ainsi que repérer toutes les informations sur l’attentat.</a:t>
            </a:r>
          </a:p>
          <a:p>
            <a:pPr lvl="0">
              <a:buNone/>
            </a:pPr>
            <a:r>
              <a:rPr lang="fr-FR" sz="7200" dirty="0" smtClean="0"/>
              <a:t>	Un travail sur le prétérit a suivi.</a:t>
            </a:r>
          </a:p>
          <a:p>
            <a:pPr lvl="0">
              <a:buNone/>
            </a:pPr>
            <a:endParaRPr lang="fr-FR" sz="7200" dirty="0" smtClean="0"/>
          </a:p>
          <a:p>
            <a:pPr>
              <a:buNone/>
            </a:pPr>
            <a:r>
              <a:rPr lang="fr-FR" sz="7200" dirty="0" smtClean="0"/>
              <a:t>La première tâche intermédiaire fut la suivante : (expression écrite) un témoin de l’attentat raconte à un ami, dans une lettre, ce qui s’est passé.</a:t>
            </a:r>
          </a:p>
          <a:p>
            <a:pPr>
              <a:buNone/>
            </a:pPr>
            <a:endParaRPr lang="fr-FR" sz="7200" dirty="0" smtClean="0"/>
          </a:p>
          <a:p>
            <a:pPr>
              <a:buNone/>
            </a:pPr>
            <a:r>
              <a:rPr lang="fr-FR" sz="7200" dirty="0" smtClean="0"/>
              <a:t>De plus, chaque groupe devait inventer trois questions sur la 1</a:t>
            </a:r>
            <a:r>
              <a:rPr lang="fr-FR" sz="7200" baseline="30000" dirty="0" smtClean="0"/>
              <a:t>ère</a:t>
            </a:r>
            <a:r>
              <a:rPr lang="fr-FR" sz="7200" dirty="0" smtClean="0"/>
              <a:t> guerre mondiale et proposer quatre réponses (une juste, 3 fausses). J’ai repris ces questions afin de créer un quiz sur </a:t>
            </a:r>
            <a:r>
              <a:rPr lang="fr-FR" sz="7200" dirty="0" err="1" smtClean="0"/>
              <a:t>Kahoot</a:t>
            </a:r>
            <a:r>
              <a:rPr lang="fr-FR" sz="7200" dirty="0" smtClean="0"/>
              <a:t> qui a constitué notre accroche au début de la séance suivante.</a:t>
            </a:r>
          </a:p>
          <a:p>
            <a:pPr>
              <a:buNone/>
            </a:pPr>
            <a:r>
              <a:rPr lang="fr-FR" sz="7200" dirty="0" smtClean="0">
                <a:hlinkClick r:id="rId3"/>
              </a:rPr>
              <a:t>https://create.kahoot.it/share/der-1-weltkrieg/a1564120-9557-4d2a-99a6-2006b4a869d8</a:t>
            </a:r>
            <a:endParaRPr lang="fr-FR" sz="7200" dirty="0" smtClean="0"/>
          </a:p>
          <a:p>
            <a:pPr lvl="0"/>
            <a:endParaRPr lang="fr-FR" dirty="0" smtClean="0"/>
          </a:p>
          <a:p>
            <a:pPr marL="0" lvl="0" indent="0">
              <a:buNone/>
            </a:pPr>
            <a:endParaRPr lang="fr-FR" sz="3700" dirty="0" smtClean="0">
              <a:solidFill>
                <a:schemeClr val="tx2"/>
              </a:solidFill>
            </a:endParaRPr>
          </a:p>
          <a:p>
            <a:pPr marL="0" lvl="0" indent="0">
              <a:buNone/>
            </a:pPr>
            <a:endParaRPr lang="fr-FR" sz="3700" dirty="0" smtClean="0">
              <a:solidFill>
                <a:schemeClr val="tx2"/>
              </a:solidFill>
            </a:endParaRPr>
          </a:p>
          <a:p>
            <a:pPr marL="0" lvl="0" indent="0">
              <a:buNone/>
            </a:pPr>
            <a:endParaRPr lang="fr-FR" sz="3700" dirty="0" smtClean="0">
              <a:solidFill>
                <a:schemeClr val="tx2"/>
              </a:solidFill>
            </a:endParaRPr>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pic>
        <p:nvPicPr>
          <p:cNvPr id="2050" name="Picture 2"/>
          <p:cNvPicPr>
            <a:picLocks noChangeAspect="1" noChangeArrowheads="1"/>
          </p:cNvPicPr>
          <p:nvPr/>
        </p:nvPicPr>
        <p:blipFill>
          <a:blip r:embed="rId5"/>
          <a:srcRect/>
          <a:stretch>
            <a:fillRect/>
          </a:stretch>
        </p:blipFill>
        <p:spPr bwMode="auto">
          <a:xfrm>
            <a:off x="9808048" y="5116340"/>
            <a:ext cx="962025" cy="447675"/>
          </a:xfrm>
          <a:prstGeom prst="rect">
            <a:avLst/>
          </a:prstGeom>
          <a:noFill/>
          <a:ln w="9525">
            <a:noFill/>
            <a:miter lim="800000"/>
            <a:headEnd/>
            <a:tailEnd/>
          </a:ln>
        </p:spPr>
      </p:pic>
    </p:spTree>
    <p:extLst>
      <p:ext uri="{BB962C8B-B14F-4D97-AF65-F5344CB8AC3E}">
        <p14:creationId xmlns:p14="http://schemas.microsoft.com/office/powerpoint/2010/main" val="152780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p:txBody>
          <a:bodyPr anchor="ctr">
            <a:normAutofit/>
          </a:bodyPr>
          <a:lstStyle/>
          <a:p>
            <a:r>
              <a:rPr lang="fr-FR" b="1" cap="none" dirty="0" smtClean="0"/>
              <a:t>Conduite de la séquence</a:t>
            </a:r>
            <a:r>
              <a:rPr lang="fr-FR" cap="none" dirty="0" smtClean="0"/>
              <a:t> 3/4</a:t>
            </a:r>
            <a:endParaRPr lang="fr-FR" cap="none" dirty="0"/>
          </a:p>
        </p:txBody>
      </p:sp>
      <p:sp>
        <p:nvSpPr>
          <p:cNvPr id="6" name="Espace réservé du contenu 5"/>
          <p:cNvSpPr>
            <a:spLocks noGrp="1"/>
          </p:cNvSpPr>
          <p:nvPr>
            <p:ph idx="1"/>
          </p:nvPr>
        </p:nvSpPr>
        <p:spPr>
          <a:xfrm>
            <a:off x="1070444" y="1439526"/>
            <a:ext cx="10165967" cy="2774085"/>
          </a:xfrm>
        </p:spPr>
        <p:txBody>
          <a:bodyPr>
            <a:normAutofit fontScale="92500" lnSpcReduction="10000"/>
          </a:bodyPr>
          <a:lstStyle/>
          <a:p>
            <a:pPr marL="0" lvl="0" indent="0">
              <a:buNone/>
            </a:pPr>
            <a:r>
              <a:rPr lang="fr-FR" sz="1700" dirty="0" smtClean="0">
                <a:latin typeface="Arial" panose="020B0604020202020204" pitchFamily="34" charset="0"/>
                <a:cs typeface="Arial" panose="020B0604020202020204" pitchFamily="34" charset="0"/>
              </a:rPr>
              <a:t>4) La prochaine étape consistait en une immersion plus personnelle dans la guerre vécue par les soldats. Pour cela, les élèves ont d’abord, grâce à un texte, complété une biographie sur Otto Dix (compréhension de l’écrit), puis nous avons étudié quelques-unes des ses œuvres ce qui a permis de revoir la description d’image et d’introduire le lexique sur les sentiments. Le but était évidemment également de montrer cette vision atroce de la guerre du point de vue d’un soldat allemand et d’imaginer le ressenti d’Otto Dix. </a:t>
            </a:r>
          </a:p>
          <a:p>
            <a:pPr marL="0" lvl="0" indent="0">
              <a:buNone/>
            </a:pPr>
            <a:endParaRPr lang="fr-FR" sz="1700" dirty="0" smtClean="0">
              <a:latin typeface="Arial" panose="020B0604020202020204" pitchFamily="34" charset="0"/>
              <a:cs typeface="Arial" panose="020B0604020202020204" pitchFamily="34" charset="0"/>
            </a:endParaRPr>
          </a:p>
          <a:p>
            <a:pPr marL="0" lvl="0" indent="0">
              <a:buNone/>
            </a:pPr>
            <a:r>
              <a:rPr lang="fr-FR" sz="1700" dirty="0" smtClean="0">
                <a:latin typeface="Arial" panose="020B0604020202020204" pitchFamily="34" charset="0"/>
                <a:cs typeface="Arial" panose="020B0604020202020204" pitchFamily="34" charset="0"/>
              </a:rPr>
              <a:t>La deuxième tâche intermédiaire consistait en la création d’un audioguide sur une des œuvres d’Otto Dix (Travail en binôme). – Description et interprétation.</a:t>
            </a:r>
          </a:p>
          <a:p>
            <a:pPr marL="0" lvl="0" indent="0">
              <a:buNone/>
            </a:pPr>
            <a:r>
              <a:rPr lang="fr-FR" sz="1700" dirty="0" smtClean="0">
                <a:latin typeface="Arial" panose="020B0604020202020204" pitchFamily="34" charset="0"/>
                <a:cs typeface="Arial" panose="020B0604020202020204" pitchFamily="34" charset="0"/>
              </a:rPr>
              <a:t>Pour cela, les élèves devaient utiliser le site « </a:t>
            </a:r>
            <a:r>
              <a:rPr lang="fr-FR" sz="1700" dirty="0" err="1" smtClean="0">
                <a:latin typeface="Arial" panose="020B0604020202020204" pitchFamily="34" charset="0"/>
                <a:cs typeface="Arial" panose="020B0604020202020204" pitchFamily="34" charset="0"/>
              </a:rPr>
              <a:t>Quizinière</a:t>
            </a:r>
            <a:r>
              <a:rPr lang="fr-FR" sz="1700" dirty="0" smtClean="0">
                <a:latin typeface="Arial" panose="020B0604020202020204" pitchFamily="34" charset="0"/>
                <a:cs typeface="Arial" panose="020B0604020202020204" pitchFamily="34" charset="0"/>
              </a:rPr>
              <a:t> », sur lequel ils pouvaient télécharger l’œuvre choisie et s’enregistrer directement. (Prise de parole en continu).</a:t>
            </a:r>
          </a:p>
          <a:p>
            <a:pPr marL="0" lvl="0" indent="0">
              <a:buNone/>
            </a:pPr>
            <a:r>
              <a:rPr lang="fr-FR" sz="1700" dirty="0" smtClean="0">
                <a:latin typeface="Arial" panose="020B0604020202020204" pitchFamily="34" charset="0"/>
                <a:cs typeface="Arial" panose="020B0604020202020204" pitchFamily="34" charset="0"/>
              </a:rPr>
              <a:t>Un travail sur la phonologie a été fait en amont.</a:t>
            </a:r>
          </a:p>
          <a:p>
            <a:pPr marL="0" lvl="0" indent="0">
              <a:buNone/>
            </a:pPr>
            <a:endParaRPr lang="fr-FR" sz="1700" dirty="0" smtClean="0">
              <a:latin typeface="Arial" panose="020B0604020202020204" pitchFamily="34" charset="0"/>
              <a:cs typeface="Arial" panose="020B0604020202020204" pitchFamily="34" charset="0"/>
            </a:endParaRPr>
          </a:p>
          <a:p>
            <a:pPr marL="0" lvl="0" indent="0">
              <a:buNone/>
            </a:pPr>
            <a:endParaRPr lang="fr-FR" sz="1700" dirty="0" smtClean="0"/>
          </a:p>
          <a:p>
            <a:pPr lvl="0"/>
            <a:endParaRPr lang="fr-FR" dirty="0" smtClean="0"/>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
        <p:nvSpPr>
          <p:cNvPr id="6146" name="AutoShape 2" descr="RÃ©sultat de recherche d'images pour &quot;otto dix krieg&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148" name="AutoShape 4" descr="RÃ©sultat de recherche d'images pour &quot;otto dix krieg&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6149" name="Picture 5"/>
          <p:cNvPicPr>
            <a:picLocks noChangeAspect="1" noChangeArrowheads="1"/>
          </p:cNvPicPr>
          <p:nvPr/>
        </p:nvPicPr>
        <p:blipFill>
          <a:blip r:embed="rId3"/>
          <a:srcRect/>
          <a:stretch>
            <a:fillRect/>
          </a:stretch>
        </p:blipFill>
        <p:spPr bwMode="auto">
          <a:xfrm>
            <a:off x="8282504" y="3783485"/>
            <a:ext cx="3057525" cy="2190750"/>
          </a:xfrm>
          <a:prstGeom prst="rect">
            <a:avLst/>
          </a:prstGeom>
          <a:noFill/>
          <a:ln w="9525">
            <a:noFill/>
            <a:miter lim="800000"/>
            <a:headEnd/>
            <a:tailEnd/>
          </a:ln>
        </p:spPr>
      </p:pic>
      <p:pic>
        <p:nvPicPr>
          <p:cNvPr id="6151" name="Picture 7"/>
          <p:cNvPicPr>
            <a:picLocks noChangeAspect="1" noChangeArrowheads="1"/>
          </p:cNvPicPr>
          <p:nvPr/>
        </p:nvPicPr>
        <p:blipFill>
          <a:blip r:embed="rId4"/>
          <a:srcRect/>
          <a:stretch>
            <a:fillRect/>
          </a:stretch>
        </p:blipFill>
        <p:spPr bwMode="auto">
          <a:xfrm>
            <a:off x="5587829" y="3916319"/>
            <a:ext cx="2328734" cy="660857"/>
          </a:xfrm>
          <a:prstGeom prst="rect">
            <a:avLst/>
          </a:prstGeom>
          <a:noFill/>
          <a:ln w="9525">
            <a:noFill/>
            <a:miter lim="800000"/>
            <a:headEnd/>
            <a:tailEnd/>
          </a:ln>
        </p:spPr>
      </p:pic>
    </p:spTree>
    <p:extLst>
      <p:ext uri="{BB962C8B-B14F-4D97-AF65-F5344CB8AC3E}">
        <p14:creationId xmlns:p14="http://schemas.microsoft.com/office/powerpoint/2010/main" val="2234932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p:txBody>
          <a:bodyPr anchor="ctr">
            <a:normAutofit/>
          </a:bodyPr>
          <a:lstStyle/>
          <a:p>
            <a:r>
              <a:rPr lang="fr-FR" b="1" dirty="0" smtClean="0"/>
              <a:t>Conduite de la séquence</a:t>
            </a:r>
            <a:r>
              <a:rPr lang="fr-FR" dirty="0" smtClean="0"/>
              <a:t> 4/4</a:t>
            </a:r>
            <a:endParaRPr lang="fr-FR" cap="none" dirty="0"/>
          </a:p>
        </p:txBody>
      </p:sp>
      <p:sp>
        <p:nvSpPr>
          <p:cNvPr id="6" name="Espace réservé du contenu 5"/>
          <p:cNvSpPr>
            <a:spLocks noGrp="1"/>
          </p:cNvSpPr>
          <p:nvPr>
            <p:ph idx="1"/>
          </p:nvPr>
        </p:nvSpPr>
        <p:spPr>
          <a:xfrm>
            <a:off x="1185775" y="1443091"/>
            <a:ext cx="8840589" cy="4784713"/>
          </a:xfrm>
        </p:spPr>
        <p:txBody>
          <a:bodyPr>
            <a:normAutofit fontScale="47500" lnSpcReduction="20000"/>
          </a:bodyPr>
          <a:lstStyle/>
          <a:p>
            <a:pPr marL="0" lvl="0" indent="0">
              <a:buNone/>
            </a:pPr>
            <a:r>
              <a:rPr lang="fr-FR" sz="4000" dirty="0" smtClean="0">
                <a:cs typeface="Arial" panose="020B0604020202020204" pitchFamily="34" charset="0"/>
              </a:rPr>
              <a:t>5) Le dernier document étudié en cours pour cette séquence fut la publicité à l’occasion de Noël 2014 de </a:t>
            </a:r>
            <a:r>
              <a:rPr lang="fr-FR" sz="4000" dirty="0" err="1" smtClean="0">
                <a:cs typeface="Arial" panose="020B0604020202020204" pitchFamily="34" charset="0"/>
              </a:rPr>
              <a:t>Sainsbury’s</a:t>
            </a:r>
            <a:r>
              <a:rPr lang="fr-FR" sz="4000" dirty="0" smtClean="0">
                <a:cs typeface="Arial" panose="020B0604020202020204" pitchFamily="34" charset="0"/>
              </a:rPr>
              <a:t>:  </a:t>
            </a:r>
            <a:r>
              <a:rPr lang="fr-FR" sz="4000" dirty="0" smtClean="0">
                <a:hlinkClick r:id="rId2"/>
              </a:rPr>
              <a:t>https://www.youtube.com/watch?v=NWF2JBb1bvM&amp;t=9s</a:t>
            </a:r>
            <a:endParaRPr lang="fr-FR" sz="4000" dirty="0" smtClean="0"/>
          </a:p>
          <a:p>
            <a:pPr marL="0" lvl="0" indent="0">
              <a:buNone/>
            </a:pPr>
            <a:r>
              <a:rPr lang="fr-FR" sz="4000" dirty="0" smtClean="0"/>
              <a:t>C’est publicité met en scène un événement de la 1</a:t>
            </a:r>
            <a:r>
              <a:rPr lang="fr-FR" sz="4000" baseline="30000" dirty="0" smtClean="0"/>
              <a:t>ère</a:t>
            </a:r>
            <a:r>
              <a:rPr lang="fr-FR" sz="4000" dirty="0" smtClean="0"/>
              <a:t> guerre mondiale, pendant lequel les différents camps adverses faisaient une trêve le soir de Noël dans les tranchés. </a:t>
            </a:r>
          </a:p>
          <a:p>
            <a:pPr marL="0" lvl="0" indent="0">
              <a:buNone/>
            </a:pPr>
            <a:r>
              <a:rPr lang="fr-FR" sz="4000" dirty="0" smtClean="0"/>
              <a:t>J’avais préparé cette vidéo grâce au site </a:t>
            </a:r>
            <a:r>
              <a:rPr lang="fr-FR" sz="4000" dirty="0" err="1" smtClean="0"/>
              <a:t>edpuzzle</a:t>
            </a:r>
            <a:r>
              <a:rPr lang="fr-FR" sz="4000" dirty="0" smtClean="0"/>
              <a:t> afin de guider la compréhension et la réflexion des élèves. Le lien avait été déposé dans l’ENT afin de permettre un visionnage individuel.</a:t>
            </a:r>
          </a:p>
          <a:p>
            <a:pPr marL="0" lvl="0" indent="0">
              <a:buNone/>
            </a:pPr>
            <a:endParaRPr lang="fr-FR" sz="4000" dirty="0" smtClean="0"/>
          </a:p>
          <a:p>
            <a:pPr marL="0" lvl="0" indent="0">
              <a:buNone/>
            </a:pPr>
            <a:r>
              <a:rPr lang="fr-FR" sz="4000" dirty="0" smtClean="0"/>
              <a:t>3</a:t>
            </a:r>
            <a:r>
              <a:rPr lang="fr-FR" sz="4000" baseline="30000" dirty="0" smtClean="0"/>
              <a:t>e</a:t>
            </a:r>
            <a:r>
              <a:rPr lang="fr-FR" sz="4000" dirty="0" smtClean="0"/>
              <a:t> tâche intermédiaire : (expression orale dialoguée) imaginer un dialogue entre deux soldats de camps adverses pendant cette trêve – en tenant compte des problèmes de communication. Ils parlent de leur vécu et de leurs sentiments.</a:t>
            </a:r>
          </a:p>
          <a:p>
            <a:pPr marL="0" lvl="0" indent="0">
              <a:buNone/>
            </a:pPr>
            <a:r>
              <a:rPr lang="fr-FR" sz="4000" dirty="0" smtClean="0"/>
              <a:t>Les élèves ont joué la scène devant les autres. Cette tâche a également permis de travailler la compétence de la médiation. (deux élèves de deux pays différents + un élève qui jouait l’interprète).</a:t>
            </a:r>
          </a:p>
          <a:p>
            <a:pPr marL="0" lvl="0" indent="0">
              <a:buNone/>
            </a:pPr>
            <a:endParaRPr lang="fr-FR" sz="4000" dirty="0" smtClean="0"/>
          </a:p>
          <a:p>
            <a:pPr marL="0" lvl="0" indent="0">
              <a:buNone/>
            </a:pPr>
            <a:endParaRPr lang="fr-FR" sz="2800" dirty="0" smtClean="0"/>
          </a:p>
          <a:p>
            <a:pPr marL="0" lvl="0" indent="0">
              <a:buNone/>
            </a:pPr>
            <a:endParaRPr lang="fr-FR" sz="2600" dirty="0" smtClean="0"/>
          </a:p>
          <a:p>
            <a:pPr lvl="0"/>
            <a:endParaRPr lang="fr-FR" dirty="0" smtClean="0">
              <a:solidFill>
                <a:schemeClr val="tx2"/>
              </a:solidFill>
            </a:endParaRPr>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pic>
        <p:nvPicPr>
          <p:cNvPr id="5121" name="Picture 1"/>
          <p:cNvPicPr>
            <a:picLocks noChangeAspect="1" noChangeArrowheads="1"/>
          </p:cNvPicPr>
          <p:nvPr/>
        </p:nvPicPr>
        <p:blipFill>
          <a:blip r:embed="rId4"/>
          <a:srcRect/>
          <a:stretch>
            <a:fillRect/>
          </a:stretch>
        </p:blipFill>
        <p:spPr bwMode="auto">
          <a:xfrm>
            <a:off x="9727341" y="1959962"/>
            <a:ext cx="1485900" cy="466725"/>
          </a:xfrm>
          <a:prstGeom prst="rect">
            <a:avLst/>
          </a:prstGeom>
          <a:noFill/>
          <a:ln w="9525">
            <a:noFill/>
            <a:miter lim="800000"/>
            <a:headEnd/>
            <a:tailEnd/>
          </a:ln>
        </p:spPr>
      </p:pic>
    </p:spTree>
    <p:extLst>
      <p:ext uri="{BB962C8B-B14F-4D97-AF65-F5344CB8AC3E}">
        <p14:creationId xmlns:p14="http://schemas.microsoft.com/office/powerpoint/2010/main" val="2392926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p:txBody>
          <a:bodyPr anchor="ctr">
            <a:normAutofit/>
          </a:bodyPr>
          <a:lstStyle/>
          <a:p>
            <a:r>
              <a:rPr lang="fr-FR" b="1" dirty="0" smtClean="0"/>
              <a:t>Tâche finale</a:t>
            </a:r>
            <a:endParaRPr lang="fr-FR" cap="none" dirty="0"/>
          </a:p>
        </p:txBody>
      </p:sp>
      <p:sp>
        <p:nvSpPr>
          <p:cNvPr id="6" name="Espace réservé du contenu 5"/>
          <p:cNvSpPr>
            <a:spLocks noGrp="1"/>
          </p:cNvSpPr>
          <p:nvPr>
            <p:ph idx="1"/>
          </p:nvPr>
        </p:nvSpPr>
        <p:spPr>
          <a:xfrm>
            <a:off x="1021019" y="1245382"/>
            <a:ext cx="10297770" cy="5147180"/>
          </a:xfrm>
        </p:spPr>
        <p:txBody>
          <a:bodyPr>
            <a:normAutofit fontScale="47500" lnSpcReduction="20000"/>
          </a:bodyPr>
          <a:lstStyle/>
          <a:p>
            <a:pPr marL="0" lvl="0" indent="0" algn="just">
              <a:buNone/>
            </a:pPr>
            <a:r>
              <a:rPr lang="fr-FR" sz="4200" dirty="0" smtClean="0"/>
              <a:t>Nous avons terminé avec l’écriture en binôme de Haïkus (petits poèmes japonais) en nous inspirant des œuvres d’Otto Dix. Les élèves ont publié leur poème sur </a:t>
            </a:r>
            <a:r>
              <a:rPr lang="fr-FR" sz="4200" dirty="0" err="1" smtClean="0"/>
              <a:t>padlet</a:t>
            </a:r>
            <a:r>
              <a:rPr lang="fr-FR" sz="4200" dirty="0" smtClean="0"/>
              <a:t> (lien mis à disposition dans l’ENT).</a:t>
            </a:r>
          </a:p>
          <a:p>
            <a:pPr marL="0" lvl="0" indent="0">
              <a:buNone/>
            </a:pPr>
            <a:r>
              <a:rPr lang="fr-FR" sz="4200" dirty="0" smtClean="0">
                <a:hlinkClick r:id="rId2"/>
              </a:rPr>
              <a:t>https://padlet.com/maria57/ruxzcfto1eam</a:t>
            </a:r>
            <a:r>
              <a:rPr lang="fr-FR" sz="4200" dirty="0" smtClean="0"/>
              <a:t>  </a:t>
            </a:r>
          </a:p>
          <a:p>
            <a:pPr marL="0" lvl="0" indent="0">
              <a:buNone/>
            </a:pPr>
            <a:r>
              <a:rPr lang="fr-FR" sz="4200" dirty="0" smtClean="0"/>
              <a:t>Les élèves de l’autre lycée ont voté pour le meilleur. </a:t>
            </a:r>
          </a:p>
          <a:p>
            <a:pPr marL="0" lvl="0" indent="0">
              <a:buNone/>
            </a:pPr>
            <a:endParaRPr lang="fr-FR" sz="4200" dirty="0" smtClean="0"/>
          </a:p>
          <a:p>
            <a:pPr marL="0" lvl="0" indent="0" algn="just">
              <a:buNone/>
            </a:pPr>
            <a:r>
              <a:rPr lang="fr-FR" sz="4200" u="sng" dirty="0" smtClean="0"/>
              <a:t>Avantages </a:t>
            </a:r>
            <a:r>
              <a:rPr lang="fr-FR" sz="4200" dirty="0" smtClean="0"/>
              <a:t>: </a:t>
            </a:r>
            <a:r>
              <a:rPr lang="fr-FR" sz="4200" dirty="0"/>
              <a:t>l</a:t>
            </a:r>
            <a:r>
              <a:rPr lang="fr-FR" sz="4200" dirty="0" smtClean="0"/>
              <a:t>’écriture des Haïkus a permis aux élèves de laisser libre-cours à leur créativité, tout en respectant un codex très précis (3 vers: 5 syllabes – 7 syllabes – 5 syllabes). La difficulté consistait donc à transmettre un message/ une émotion en quelques mots et à « jouer » avec le rythme de la langue et le nombre de syllabes. Cet exercice a également pousser les élèves à voir les souffrances des ces soldats sans s’attarder sur leur appartenance à tel ou tel camp.  </a:t>
            </a:r>
          </a:p>
          <a:p>
            <a:pPr marL="0" lvl="0" indent="0" algn="just">
              <a:buNone/>
            </a:pPr>
            <a:r>
              <a:rPr lang="fr-FR" sz="4200" u="sng" dirty="0" smtClean="0"/>
              <a:t>Inconvénients </a:t>
            </a:r>
            <a:r>
              <a:rPr lang="fr-FR" sz="4200" dirty="0" smtClean="0"/>
              <a:t>: cette activité, certes, très intéressante, néglige cependant, selon moi, certains critères pour être qualifiée de tâche finale à part entière. En effet, elle ne reprend pas tous les points culturels et linguistiques abordés dans le chapitre (informations sur la guerre, prétérit, …)</a:t>
            </a:r>
          </a:p>
          <a:p>
            <a:pPr marL="0" lvl="0" indent="0" algn="just">
              <a:buNone/>
            </a:pPr>
            <a:endParaRPr lang="fr-FR" sz="4200" dirty="0" smtClean="0"/>
          </a:p>
          <a:p>
            <a:pPr marL="0" lvl="0" indent="0" algn="just">
              <a:buNone/>
            </a:pPr>
            <a:r>
              <a:rPr lang="fr-FR" sz="4200" dirty="0" smtClean="0"/>
              <a:t>Je proposerais donc de faire cette activité au moment de la découverte des œuvres d’Otto Dix et d’utiliser la troisième tâche intermédiaire (interaction orale/médiation) comme tâche finale qui me semble plus complète.</a:t>
            </a:r>
          </a:p>
          <a:p>
            <a:pPr marL="0" lvl="0" indent="0">
              <a:buNone/>
            </a:pPr>
            <a:endParaRPr lang="fr-FR" sz="4000" dirty="0" smtClean="0"/>
          </a:p>
          <a:p>
            <a:pPr marL="0" lvl="0" indent="0">
              <a:buNone/>
            </a:pPr>
            <a:endParaRPr lang="fr-FR" sz="4000" dirty="0" smtClean="0"/>
          </a:p>
          <a:p>
            <a:pPr marL="0" lvl="0" indent="0">
              <a:buNone/>
            </a:pPr>
            <a:endParaRPr lang="fr-FR" sz="4000" dirty="0" smtClean="0"/>
          </a:p>
          <a:p>
            <a:pPr marL="0" lvl="0" indent="0">
              <a:buNone/>
            </a:pPr>
            <a:endParaRPr lang="fr-FR" sz="2800" dirty="0" smtClean="0"/>
          </a:p>
          <a:p>
            <a:pPr marL="0" lvl="0" indent="0">
              <a:buNone/>
            </a:pPr>
            <a:endParaRPr lang="fr-FR" sz="2600" dirty="0" smtClean="0"/>
          </a:p>
          <a:p>
            <a:pPr lvl="0"/>
            <a:endParaRPr lang="fr-FR" dirty="0" smtClean="0">
              <a:solidFill>
                <a:schemeClr val="tx2"/>
              </a:solidFill>
            </a:endParaRPr>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pic>
        <p:nvPicPr>
          <p:cNvPr id="5123" name="Picture 3" descr="RÃ©sultat de recherche d'images pour &quot;padlet&quot;"/>
          <p:cNvPicPr>
            <a:picLocks noChangeAspect="1" noChangeArrowheads="1"/>
          </p:cNvPicPr>
          <p:nvPr/>
        </p:nvPicPr>
        <p:blipFill>
          <a:blip r:embed="rId4"/>
          <a:srcRect/>
          <a:stretch>
            <a:fillRect/>
          </a:stretch>
        </p:blipFill>
        <p:spPr bwMode="auto">
          <a:xfrm>
            <a:off x="6948892" y="1914125"/>
            <a:ext cx="1385062" cy="779647"/>
          </a:xfrm>
          <a:prstGeom prst="rect">
            <a:avLst/>
          </a:prstGeom>
          <a:noFill/>
        </p:spPr>
      </p:pic>
    </p:spTree>
    <p:extLst>
      <p:ext uri="{BB962C8B-B14F-4D97-AF65-F5344CB8AC3E}">
        <p14:creationId xmlns:p14="http://schemas.microsoft.com/office/powerpoint/2010/main" val="2392926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p:txBody>
          <a:bodyPr anchor="ctr">
            <a:normAutofit/>
          </a:bodyPr>
          <a:lstStyle/>
          <a:p>
            <a:r>
              <a:rPr lang="fr-FR" b="1" cap="none" dirty="0" smtClean="0"/>
              <a:t>Evaluation</a:t>
            </a:r>
            <a:endParaRPr lang="fr-FR" cap="none" dirty="0"/>
          </a:p>
        </p:txBody>
      </p:sp>
      <p:sp>
        <p:nvSpPr>
          <p:cNvPr id="6" name="Espace réservé du contenu 5"/>
          <p:cNvSpPr>
            <a:spLocks noGrp="1"/>
          </p:cNvSpPr>
          <p:nvPr>
            <p:ph idx="1"/>
          </p:nvPr>
        </p:nvSpPr>
        <p:spPr>
          <a:xfrm>
            <a:off x="1210487" y="1314855"/>
            <a:ext cx="8840589" cy="4632864"/>
          </a:xfrm>
        </p:spPr>
        <p:txBody>
          <a:bodyPr>
            <a:normAutofit fontScale="62500" lnSpcReduction="20000"/>
          </a:bodyPr>
          <a:lstStyle/>
          <a:p>
            <a:r>
              <a:rPr lang="fr-FR" dirty="0"/>
              <a:t>Evaluation formative et sommative qui a également donné lieu à évaluation et notation de l’expression </a:t>
            </a:r>
            <a:r>
              <a:rPr lang="fr-FR" dirty="0" smtClean="0"/>
              <a:t>orale, </a:t>
            </a:r>
            <a:r>
              <a:rPr lang="fr-FR" dirty="0"/>
              <a:t>selon des critères communiqués à l’avance aux élèves</a:t>
            </a:r>
            <a:r>
              <a:rPr lang="fr-FR" dirty="0" smtClean="0"/>
              <a:t>. (</a:t>
            </a:r>
            <a:r>
              <a:rPr lang="fr-FR" dirty="0" err="1" smtClean="0"/>
              <a:t>audioguide</a:t>
            </a:r>
            <a:r>
              <a:rPr lang="fr-FR" dirty="0" smtClean="0"/>
              <a:t>)</a:t>
            </a:r>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r>
              <a:rPr lang="fr-FR" dirty="0" smtClean="0"/>
              <a:t>Evaluation formative </a:t>
            </a:r>
            <a:r>
              <a:rPr lang="fr-FR" dirty="0"/>
              <a:t>de l’expression écrite, qui a donné lieu à notation, selon des critères </a:t>
            </a:r>
            <a:r>
              <a:rPr lang="fr-FR" dirty="0" smtClean="0"/>
              <a:t>communiqués à l'avance et donc connus </a:t>
            </a:r>
            <a:r>
              <a:rPr lang="fr-FR" dirty="0"/>
              <a:t>des élèves</a:t>
            </a:r>
            <a:r>
              <a:rPr lang="fr-FR" dirty="0" smtClean="0"/>
              <a:t>.  (lettre pour parler de l’attentat de Sarajevo)</a:t>
            </a:r>
            <a:endParaRPr lang="fr-FR" dirty="0"/>
          </a:p>
          <a:p>
            <a:r>
              <a:rPr lang="fr-FR" dirty="0"/>
              <a:t>Evaluation </a:t>
            </a:r>
            <a:r>
              <a:rPr lang="fr-FR" dirty="0" smtClean="0"/>
              <a:t>sommative de </a:t>
            </a:r>
            <a:r>
              <a:rPr lang="fr-FR" dirty="0"/>
              <a:t>l’oral en interaction </a:t>
            </a:r>
            <a:r>
              <a:rPr lang="fr-FR" dirty="0" smtClean="0"/>
              <a:t>avec notation. Les critères étaient également connus. (dialogue entre deux soldats)</a:t>
            </a:r>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pic>
        <p:nvPicPr>
          <p:cNvPr id="1029" name="Picture 5"/>
          <p:cNvPicPr>
            <a:picLocks noChangeAspect="1" noChangeArrowheads="1"/>
          </p:cNvPicPr>
          <p:nvPr/>
        </p:nvPicPr>
        <p:blipFill>
          <a:blip r:embed="rId3"/>
          <a:srcRect/>
          <a:stretch>
            <a:fillRect/>
          </a:stretch>
        </p:blipFill>
        <p:spPr bwMode="auto">
          <a:xfrm>
            <a:off x="3811931" y="1897019"/>
            <a:ext cx="6677025" cy="2190750"/>
          </a:xfrm>
          <a:prstGeom prst="rect">
            <a:avLst/>
          </a:prstGeom>
          <a:noFill/>
          <a:ln w="9525">
            <a:noFill/>
            <a:miter lim="800000"/>
            <a:headEnd/>
            <a:tailEnd/>
          </a:ln>
        </p:spPr>
      </p:pic>
    </p:spTree>
    <p:extLst>
      <p:ext uri="{BB962C8B-B14F-4D97-AF65-F5344CB8AC3E}">
        <p14:creationId xmlns:p14="http://schemas.microsoft.com/office/powerpoint/2010/main" val="98590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p:txBody>
          <a:bodyPr anchor="ctr">
            <a:normAutofit/>
          </a:bodyPr>
          <a:lstStyle/>
          <a:p>
            <a:r>
              <a:rPr lang="fr-FR" b="1" cap="none" dirty="0" smtClean="0"/>
              <a:t>Bilan</a:t>
            </a:r>
            <a:endParaRPr lang="fr-FR" cap="none" dirty="0"/>
          </a:p>
        </p:txBody>
      </p:sp>
      <p:sp>
        <p:nvSpPr>
          <p:cNvPr id="6" name="Espace réservé du contenu 5"/>
          <p:cNvSpPr>
            <a:spLocks noGrp="1"/>
          </p:cNvSpPr>
          <p:nvPr>
            <p:ph idx="1"/>
          </p:nvPr>
        </p:nvSpPr>
        <p:spPr>
          <a:xfrm>
            <a:off x="1259915" y="1454898"/>
            <a:ext cx="9564604" cy="4665816"/>
          </a:xfrm>
        </p:spPr>
        <p:txBody>
          <a:bodyPr>
            <a:normAutofit fontScale="77500" lnSpcReduction="20000"/>
          </a:bodyPr>
          <a:lstStyle/>
          <a:p>
            <a:r>
              <a:rPr lang="fr-FR" dirty="0" smtClean="0"/>
              <a:t>Cette séquence a grandement suscité l’intérêt des élèves. Ils se sont énormément investis dans les différentes tâches et ont été fiers de présenter leurs travaux. </a:t>
            </a:r>
          </a:p>
          <a:p>
            <a:r>
              <a:rPr lang="fr-FR" dirty="0" smtClean="0"/>
              <a:t>Leur capacité de travailler en autonomie et en binôme ou petits groupes a également évolué de façon positive tout au long de cette séquence.</a:t>
            </a:r>
          </a:p>
          <a:p>
            <a:r>
              <a:rPr lang="fr-FR" dirty="0" smtClean="0"/>
              <a:t>Ils ont été nombreux à exprimer leur étonnement face au comportement des soldats allemands qui avaient, finalement, les même peurs et préoccupations que les soldats des camps adverses. Cette séquence semble donc les avoir marqués et leur a permis de prendre du recul par rapport à une vision stéréotypée de la guerre.</a:t>
            </a:r>
          </a:p>
          <a:p>
            <a:r>
              <a:rPr lang="fr-FR" dirty="0" smtClean="0"/>
              <a:t>La tâche finale (Haïku) n’en est pas vraiment une. Cette activité pourrait être intégrée à l’étape 3 sur Otto Dix.</a:t>
            </a:r>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Tree>
    <p:extLst>
      <p:ext uri="{BB962C8B-B14F-4D97-AF65-F5344CB8AC3E}">
        <p14:creationId xmlns:p14="http://schemas.microsoft.com/office/powerpoint/2010/main" val="82249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p:txBody>
          <a:bodyPr anchor="ctr">
            <a:normAutofit/>
          </a:bodyPr>
          <a:lstStyle/>
          <a:p>
            <a:r>
              <a:rPr lang="fr-FR" b="1" cap="none" dirty="0" smtClean="0"/>
              <a:t>Origine du projet</a:t>
            </a:r>
            <a:endParaRPr lang="fr-FR" b="1" cap="none" dirty="0"/>
          </a:p>
        </p:txBody>
      </p:sp>
      <p:sp>
        <p:nvSpPr>
          <p:cNvPr id="3" name="Espace réservé du contenu 2"/>
          <p:cNvSpPr>
            <a:spLocks noGrp="1"/>
          </p:cNvSpPr>
          <p:nvPr>
            <p:ph idx="1"/>
          </p:nvPr>
        </p:nvSpPr>
        <p:spPr>
          <a:xfrm>
            <a:off x="1301105" y="1334530"/>
            <a:ext cx="9212075" cy="4736755"/>
          </a:xfrm>
        </p:spPr>
        <p:txBody>
          <a:bodyPr>
            <a:normAutofit/>
          </a:bodyPr>
          <a:lstStyle/>
          <a:p>
            <a:r>
              <a:rPr lang="fr-FR" sz="1800" b="1" u="sng" dirty="0" smtClean="0"/>
              <a:t>Appel à projet pour les </a:t>
            </a:r>
            <a:r>
              <a:rPr lang="fr-FR" sz="1800" b="1" u="sng" dirty="0" err="1" smtClean="0"/>
              <a:t>TraAM</a:t>
            </a:r>
            <a:r>
              <a:rPr lang="fr-FR" sz="1800" b="1" u="sng" dirty="0" smtClean="0"/>
              <a:t> 2018-2019</a:t>
            </a:r>
            <a:r>
              <a:rPr lang="fr-FR" sz="1800" dirty="0" smtClean="0"/>
              <a:t>: Les </a:t>
            </a:r>
            <a:r>
              <a:rPr lang="fr-FR" sz="1800" dirty="0" err="1" smtClean="0"/>
              <a:t>TraAM</a:t>
            </a:r>
            <a:r>
              <a:rPr lang="fr-FR" sz="1800" dirty="0" smtClean="0"/>
              <a:t> permettront d’explorer comment le numérique permet de </a:t>
            </a:r>
            <a:r>
              <a:rPr lang="fr-FR" sz="1800" dirty="0" smtClean="0">
                <a:effectLst>
                  <a:outerShdw blurRad="38100" dist="38100" dir="2700000" algn="tl">
                    <a:srgbClr val="000000">
                      <a:alpha val="43137"/>
                    </a:srgbClr>
                  </a:outerShdw>
                </a:effectLst>
              </a:rPr>
              <a:t>mettre l'entrée culturelle au cœur de l'enseignement des langues</a:t>
            </a:r>
            <a:r>
              <a:rPr lang="fr-FR" sz="1800" dirty="0" smtClean="0"/>
              <a:t>. L’enseignement des langues vivantes en cycle 3, cycle 4 et au lycée doit en effet contenir un </a:t>
            </a:r>
            <a:r>
              <a:rPr lang="fr-FR" sz="1800" dirty="0" smtClean="0">
                <a:effectLst>
                  <a:outerShdw blurRad="38100" dist="38100" dir="2700000" algn="tl">
                    <a:srgbClr val="000000">
                      <a:alpha val="43137"/>
                    </a:srgbClr>
                  </a:outerShdw>
                </a:effectLst>
              </a:rPr>
              <a:t>ancrage culturel et éducatif important dans le but de faire de l’élève un véritable acteur social</a:t>
            </a:r>
            <a:r>
              <a:rPr lang="fr-FR" sz="1800" dirty="0" smtClean="0"/>
              <a:t>. (…) Les équipes engagées mettrons en place des </a:t>
            </a:r>
            <a:r>
              <a:rPr lang="fr-FR" sz="1800" dirty="0" smtClean="0">
                <a:effectLst>
                  <a:outerShdw blurRad="38100" dist="38100" dir="2700000" algn="tl">
                    <a:srgbClr val="000000">
                      <a:alpha val="43137"/>
                    </a:srgbClr>
                  </a:outerShdw>
                </a:effectLst>
              </a:rPr>
              <a:t>activités innovantes et des outils </a:t>
            </a:r>
            <a:r>
              <a:rPr lang="fr-FR" sz="1800" dirty="0" smtClean="0"/>
              <a:t>pour proposer une réflexion sur les langues et leur fonctionnement et s'interrogeront également sur la</a:t>
            </a:r>
            <a:r>
              <a:rPr lang="fr-FR" sz="1800" dirty="0" smtClean="0">
                <a:effectLst>
                  <a:outerShdw blurRad="38100" dist="38100" dir="2700000" algn="tl">
                    <a:srgbClr val="000000">
                      <a:alpha val="43137"/>
                    </a:srgbClr>
                  </a:outerShdw>
                </a:effectLst>
              </a:rPr>
              <a:t> place de l’interdisciplinarité et l’</a:t>
            </a:r>
            <a:r>
              <a:rPr lang="fr-FR" sz="1800" dirty="0" err="1" smtClean="0">
                <a:effectLst>
                  <a:outerShdw blurRad="38100" dist="38100" dir="2700000" algn="tl">
                    <a:srgbClr val="000000">
                      <a:alpha val="43137"/>
                    </a:srgbClr>
                  </a:outerShdw>
                </a:effectLst>
              </a:rPr>
              <a:t>interculturalité</a:t>
            </a:r>
            <a:r>
              <a:rPr lang="fr-FR" sz="1800" dirty="0" smtClean="0">
                <a:effectLst>
                  <a:outerShdw blurRad="38100" dist="38100" dir="2700000" algn="tl">
                    <a:srgbClr val="000000">
                      <a:alpha val="43137"/>
                    </a:srgbClr>
                  </a:outerShdw>
                </a:effectLst>
              </a:rPr>
              <a:t> face à cet objectif culturel</a:t>
            </a:r>
            <a:r>
              <a:rPr lang="fr-FR" sz="1800" dirty="0" smtClean="0"/>
              <a:t>.</a:t>
            </a:r>
          </a:p>
          <a:p>
            <a:r>
              <a:rPr lang="fr-FR" sz="1800" dirty="0" smtClean="0"/>
              <a:t>Cette année, le </a:t>
            </a:r>
            <a:r>
              <a:rPr lang="fr-FR" sz="1800" b="1" u="sng" dirty="0" smtClean="0"/>
              <a:t>100</a:t>
            </a:r>
            <a:r>
              <a:rPr lang="fr-FR" sz="1800" b="1" u="sng" baseline="30000" dirty="0" smtClean="0"/>
              <a:t>e</a:t>
            </a:r>
            <a:r>
              <a:rPr lang="fr-FR" sz="1800" b="1" u="sng" dirty="0" smtClean="0"/>
              <a:t> anniversaire de la fin de la 1</a:t>
            </a:r>
            <a:r>
              <a:rPr lang="fr-FR" sz="1800" b="1" u="sng" baseline="30000" dirty="0" smtClean="0"/>
              <a:t>ère</a:t>
            </a:r>
            <a:r>
              <a:rPr lang="fr-FR" sz="1800" b="1" u="sng" dirty="0" smtClean="0"/>
              <a:t>  guerre mondiale </a:t>
            </a:r>
            <a:r>
              <a:rPr lang="fr-FR" sz="1800" dirty="0" smtClean="0"/>
              <a:t>aura eu lieu et il m’a semblé important de créer un projet autour de ce thème. Cette période n’est </a:t>
            </a:r>
            <a:r>
              <a:rPr lang="fr-FR" sz="1800" dirty="0" smtClean="0">
                <a:effectLst>
                  <a:outerShdw blurRad="38100" dist="38100" dir="2700000" algn="tl">
                    <a:srgbClr val="000000">
                      <a:alpha val="43137"/>
                    </a:srgbClr>
                  </a:outerShdw>
                </a:effectLst>
              </a:rPr>
              <a:t>habituellement peu ou pas traitée</a:t>
            </a:r>
            <a:r>
              <a:rPr lang="fr-FR" sz="1800" dirty="0" smtClean="0"/>
              <a:t> en cours d’allemand, les élèves ont néanmoins des connaissances grâce au cours d’histoire. </a:t>
            </a:r>
          </a:p>
          <a:p>
            <a:r>
              <a:rPr lang="fr-FR" sz="1800" dirty="0" smtClean="0"/>
              <a:t>J’avais également envie d’aborder cette période avec les élèves afin de </a:t>
            </a:r>
            <a:r>
              <a:rPr lang="fr-FR" sz="1800" b="1" u="sng" dirty="0" smtClean="0"/>
              <a:t>lutter contre une vision qui reste malgré tout stéréotypée de la guerre </a:t>
            </a:r>
            <a:r>
              <a:rPr lang="fr-FR" sz="1800" dirty="0" smtClean="0"/>
              <a:t>/ des guerres, à savoir que les Allemands sont « les méchants » et les Français/Américains/Britanniques « les gentils », une image qui continue d’ailleurs à être véhiculée par de nombreux films. Nuancer davantage cette vision me paraît primordial pour </a:t>
            </a:r>
            <a:r>
              <a:rPr lang="fr-FR" sz="1800" dirty="0" smtClean="0">
                <a:effectLst>
                  <a:outerShdw blurRad="38100" dist="38100" dir="2700000" algn="tl">
                    <a:srgbClr val="000000">
                      <a:alpha val="43137"/>
                    </a:srgbClr>
                  </a:outerShdw>
                </a:effectLst>
              </a:rPr>
              <a:t>contribuer à l’éducation citoyenne</a:t>
            </a:r>
            <a:r>
              <a:rPr lang="fr-FR" sz="1800" dirty="0" smtClean="0"/>
              <a:t> des élèves.</a:t>
            </a:r>
          </a:p>
          <a:p>
            <a:endParaRPr lang="fr-FR" dirty="0" smtClean="0"/>
          </a:p>
          <a:p>
            <a:endParaRPr lang="fr-FR" dirty="0">
              <a:solidFill>
                <a:schemeClr val="tx2"/>
              </a:solidFill>
            </a:endParaRPr>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Tree>
    <p:extLst>
      <p:ext uri="{BB962C8B-B14F-4D97-AF65-F5344CB8AC3E}">
        <p14:creationId xmlns:p14="http://schemas.microsoft.com/office/powerpoint/2010/main" val="3899981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p:txBody>
          <a:bodyPr anchor="ctr">
            <a:normAutofit/>
          </a:bodyPr>
          <a:lstStyle/>
          <a:p>
            <a:r>
              <a:rPr lang="fr-FR" b="1" dirty="0" smtClean="0"/>
              <a:t>Description du projet</a:t>
            </a:r>
            <a:endParaRPr lang="fr-FR" b="1" cap="none" dirty="0"/>
          </a:p>
        </p:txBody>
      </p:sp>
      <p:sp>
        <p:nvSpPr>
          <p:cNvPr id="3" name="Espace réservé du contenu 2"/>
          <p:cNvSpPr>
            <a:spLocks noGrp="1"/>
          </p:cNvSpPr>
          <p:nvPr>
            <p:ph idx="1"/>
          </p:nvPr>
        </p:nvSpPr>
        <p:spPr>
          <a:xfrm>
            <a:off x="1251678" y="1729947"/>
            <a:ext cx="9212075" cy="4149646"/>
          </a:xfrm>
        </p:spPr>
        <p:txBody>
          <a:bodyPr>
            <a:normAutofit/>
          </a:bodyPr>
          <a:lstStyle/>
          <a:p>
            <a:pPr>
              <a:buNone/>
            </a:pPr>
            <a:r>
              <a:rPr lang="fr-FR" sz="1800" dirty="0" smtClean="0"/>
              <a:t>Un projet en allemand en collaboration avec une enseignante d’anglais sur la première guerre mondiale </a:t>
            </a:r>
            <a:r>
              <a:rPr lang="fr-FR" sz="1800" dirty="0" smtClean="0">
                <a:effectLst>
                  <a:outerShdw blurRad="38100" dist="38100" dir="2700000" algn="tl">
                    <a:srgbClr val="000000">
                      <a:alpha val="43137"/>
                    </a:srgbClr>
                  </a:outerShdw>
                </a:effectLst>
              </a:rPr>
              <a:t>avec des secondes allemand LV2 d'un lycée 4.0</a:t>
            </a:r>
            <a:r>
              <a:rPr lang="fr-FR" sz="1800" dirty="0" smtClean="0"/>
              <a:t> et des secondes européennes en anglais. L’objectif est de créer des Haïkus en allemand en s'inspirant des œuvres d'Otto Dix et de créer des Haïkus en anglais à partir de photographies, d’art et de peintures. Les outils utilisés seront </a:t>
            </a:r>
            <a:r>
              <a:rPr lang="fr-FR" sz="1800" dirty="0" err="1" smtClean="0"/>
              <a:t>Quizlet</a:t>
            </a:r>
            <a:r>
              <a:rPr lang="fr-FR" sz="1800" dirty="0" smtClean="0"/>
              <a:t>, </a:t>
            </a:r>
            <a:r>
              <a:rPr lang="fr-FR" sz="1800" dirty="0" err="1" smtClean="0"/>
              <a:t>Padlet</a:t>
            </a:r>
            <a:r>
              <a:rPr lang="fr-FR" sz="1800" dirty="0" smtClean="0"/>
              <a:t>, </a:t>
            </a:r>
            <a:r>
              <a:rPr lang="fr-FR" sz="1800" dirty="0" err="1" smtClean="0"/>
              <a:t>Kahoot</a:t>
            </a:r>
            <a:r>
              <a:rPr lang="fr-FR" sz="1800" dirty="0" smtClean="0"/>
              <a:t>!, </a:t>
            </a:r>
            <a:r>
              <a:rPr lang="fr-FR" sz="1800" dirty="0" err="1" smtClean="0"/>
              <a:t>Edpuzzle</a:t>
            </a:r>
            <a:r>
              <a:rPr lang="fr-FR" sz="1800" dirty="0" smtClean="0"/>
              <a:t>, et </a:t>
            </a:r>
            <a:r>
              <a:rPr lang="fr-FR" sz="1800" dirty="0" err="1" smtClean="0"/>
              <a:t>QuiZinière</a:t>
            </a:r>
            <a:r>
              <a:rPr lang="fr-FR" sz="1800" dirty="0" smtClean="0"/>
              <a:t>. Ce projet </a:t>
            </a:r>
            <a:r>
              <a:rPr lang="fr-FR" sz="1800" dirty="0" err="1" smtClean="0"/>
              <a:t>interlangues</a:t>
            </a:r>
            <a:r>
              <a:rPr lang="fr-FR" sz="1800" dirty="0" smtClean="0"/>
              <a:t> sur la 1</a:t>
            </a:r>
            <a:r>
              <a:rPr lang="fr-FR" sz="1800" baseline="30000" dirty="0" smtClean="0"/>
              <a:t>ère</a:t>
            </a:r>
            <a:r>
              <a:rPr lang="fr-FR" sz="1800" dirty="0" smtClean="0"/>
              <a:t> </a:t>
            </a:r>
            <a:r>
              <a:rPr lang="fr-FR" sz="1800" baseline="30000" dirty="0" smtClean="0"/>
              <a:t> </a:t>
            </a:r>
            <a:r>
              <a:rPr lang="fr-FR" sz="1800" dirty="0" smtClean="0"/>
              <a:t>Guerre mondiale a mis en œuvre des compétences interculturelles avec un appui sur des connaissances développées grâce au programme d'histoire géographie.</a:t>
            </a:r>
          </a:p>
          <a:p>
            <a:pPr>
              <a:buNone/>
            </a:pPr>
            <a:endParaRPr lang="fr-FR" sz="1800" dirty="0" smtClean="0"/>
          </a:p>
          <a:p>
            <a:pPr>
              <a:buNone/>
            </a:pPr>
            <a:r>
              <a:rPr lang="fr-FR" sz="1800" u="sng" dirty="0" smtClean="0"/>
              <a:t>Le projet a la problématique suivante :</a:t>
            </a:r>
          </a:p>
          <a:p>
            <a:pPr>
              <a:buNone/>
            </a:pPr>
            <a:r>
              <a:rPr lang="fr-FR" sz="1800" dirty="0" smtClean="0"/>
              <a:t>Der 1. </a:t>
            </a:r>
            <a:r>
              <a:rPr lang="fr-FR" sz="1800" dirty="0" err="1" smtClean="0"/>
              <a:t>Weltkrieg</a:t>
            </a:r>
            <a:r>
              <a:rPr lang="fr-FR" sz="1800" dirty="0" smtClean="0"/>
              <a:t>: Der </a:t>
            </a:r>
            <a:r>
              <a:rPr lang="fr-FR" sz="1800" dirty="0" err="1" smtClean="0"/>
              <a:t>fremde</a:t>
            </a:r>
            <a:r>
              <a:rPr lang="fr-FR" sz="1800" dirty="0" smtClean="0"/>
              <a:t> Soldat – </a:t>
            </a:r>
            <a:r>
              <a:rPr lang="fr-FR" sz="1800" dirty="0" err="1" smtClean="0"/>
              <a:t>Feind</a:t>
            </a:r>
            <a:r>
              <a:rPr lang="fr-FR" sz="1800" dirty="0" smtClean="0"/>
              <a:t> </a:t>
            </a:r>
            <a:r>
              <a:rPr lang="fr-FR" sz="1800" dirty="0" err="1" smtClean="0"/>
              <a:t>oder</a:t>
            </a:r>
            <a:r>
              <a:rPr lang="fr-FR" sz="1800" dirty="0" smtClean="0"/>
              <a:t> </a:t>
            </a:r>
            <a:r>
              <a:rPr lang="fr-FR" sz="1800" dirty="0" err="1" smtClean="0"/>
              <a:t>Gleichgesinnter</a:t>
            </a:r>
            <a:r>
              <a:rPr lang="fr-FR" sz="1800" dirty="0" smtClean="0"/>
              <a:t>?</a:t>
            </a:r>
          </a:p>
          <a:p>
            <a:pPr>
              <a:buNone/>
            </a:pPr>
            <a:r>
              <a:rPr lang="fr-FR" sz="1800" dirty="0" smtClean="0"/>
              <a:t>(La 1</a:t>
            </a:r>
            <a:r>
              <a:rPr lang="fr-FR" sz="1800" baseline="30000" dirty="0" smtClean="0"/>
              <a:t>ère</a:t>
            </a:r>
            <a:r>
              <a:rPr lang="fr-FR" sz="1800" dirty="0" smtClean="0"/>
              <a:t> guerre mondiale : Le soldat du camps adverse – est-ce vraiment un ennemi ?)</a:t>
            </a:r>
            <a:endParaRPr lang="fr-FR" sz="1800" dirty="0"/>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Tree>
    <p:extLst>
      <p:ext uri="{BB962C8B-B14F-4D97-AF65-F5344CB8AC3E}">
        <p14:creationId xmlns:p14="http://schemas.microsoft.com/office/powerpoint/2010/main" val="3899981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p:txBody>
          <a:bodyPr anchor="ctr">
            <a:normAutofit/>
          </a:bodyPr>
          <a:lstStyle/>
          <a:p>
            <a:r>
              <a:rPr lang="fr-FR" b="1" cap="none" dirty="0" smtClean="0"/>
              <a:t>Objectifs</a:t>
            </a:r>
            <a:endParaRPr lang="fr-FR" b="1" cap="none" dirty="0"/>
          </a:p>
        </p:txBody>
      </p:sp>
      <p:sp>
        <p:nvSpPr>
          <p:cNvPr id="6" name="Espace réservé du contenu 5"/>
          <p:cNvSpPr>
            <a:spLocks noGrp="1"/>
          </p:cNvSpPr>
          <p:nvPr>
            <p:ph idx="1"/>
          </p:nvPr>
        </p:nvSpPr>
        <p:spPr>
          <a:xfrm>
            <a:off x="1251678" y="1474572"/>
            <a:ext cx="4336322" cy="5383427"/>
          </a:xfrm>
        </p:spPr>
        <p:txBody>
          <a:bodyPr>
            <a:normAutofit fontScale="40000" lnSpcReduction="20000"/>
          </a:bodyPr>
          <a:lstStyle/>
          <a:p>
            <a:pPr>
              <a:buNone/>
            </a:pPr>
            <a:r>
              <a:rPr lang="fr-FR" sz="4900" b="1" dirty="0" smtClean="0"/>
              <a:t>Objectifs culturels et formatifs :</a:t>
            </a:r>
          </a:p>
          <a:p>
            <a:pPr>
              <a:buNone/>
            </a:pPr>
            <a:r>
              <a:rPr lang="fr-FR" sz="4000" b="1" dirty="0" smtClean="0"/>
              <a:t>Programme culturel</a:t>
            </a:r>
            <a:r>
              <a:rPr lang="fr-FR" sz="4000" dirty="0" smtClean="0"/>
              <a:t>  (thématique, notion) :</a:t>
            </a:r>
          </a:p>
          <a:p>
            <a:pPr lvl="0"/>
            <a:r>
              <a:rPr lang="fr-FR" sz="4000" dirty="0" smtClean="0"/>
              <a:t>Entrée culturelle : L'Art de vivre ensemble Notions : Mémoire, Sentiments d'appartenance</a:t>
            </a:r>
          </a:p>
          <a:p>
            <a:pPr lvl="0"/>
            <a:r>
              <a:rPr lang="fr-FR" sz="4000" dirty="0" smtClean="0"/>
              <a:t>Axes concernés dans les </a:t>
            </a:r>
            <a:r>
              <a:rPr lang="fr-FR" sz="4000" b="1" dirty="0" smtClean="0"/>
              <a:t>nouveaux programmes </a:t>
            </a:r>
            <a:r>
              <a:rPr lang="fr-FR" sz="4000" dirty="0" smtClean="0"/>
              <a:t>: </a:t>
            </a:r>
          </a:p>
          <a:p>
            <a:pPr lvl="1"/>
            <a:r>
              <a:rPr lang="fr-FR" sz="3600" dirty="0" smtClean="0"/>
              <a:t>axe 4 (Représentation de soi et rapport à autrui)</a:t>
            </a:r>
          </a:p>
          <a:p>
            <a:pPr lvl="1"/>
            <a:r>
              <a:rPr lang="fr-FR" sz="3600" dirty="0" smtClean="0"/>
              <a:t>axe 6 (La création et le rapport aux arts)</a:t>
            </a:r>
          </a:p>
          <a:p>
            <a:pPr lvl="1"/>
            <a:r>
              <a:rPr lang="fr-FR" sz="3600" dirty="0" smtClean="0"/>
              <a:t>axe 8 (Le passé dans le présent)</a:t>
            </a:r>
          </a:p>
          <a:p>
            <a:pPr lvl="0">
              <a:buNone/>
            </a:pPr>
            <a:endParaRPr lang="fr-FR" sz="4000" dirty="0" smtClean="0"/>
          </a:p>
          <a:p>
            <a:pPr>
              <a:buNone/>
            </a:pPr>
            <a:r>
              <a:rPr lang="fr-FR" sz="4000" dirty="0" smtClean="0"/>
              <a:t>=&gt; Aborder des thèmes du programme en faisant évoluer les problématiques à partir de plusieurs points de vue différents, afin de créer une distance qui permet de former intellectuellement.</a:t>
            </a:r>
          </a:p>
          <a:p>
            <a:pPr>
              <a:buNone/>
            </a:pPr>
            <a:endParaRPr lang="fr-FR" sz="4000" dirty="0" smtClean="0"/>
          </a:p>
          <a:p>
            <a:pPr>
              <a:buNone/>
            </a:pPr>
            <a:r>
              <a:rPr lang="fr-FR" sz="4000" b="1" dirty="0" smtClean="0"/>
              <a:t>Capacités et attitudes : </a:t>
            </a:r>
          </a:p>
          <a:p>
            <a:r>
              <a:rPr lang="fr-FR" sz="4000" dirty="0" smtClean="0"/>
              <a:t>Savoir travailler en binôme, savoir s'organiser dans son travail, savoir prendre du recul par rapport aux idées préconçues. </a:t>
            </a:r>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Espace réservé du contenu 5"/>
          <p:cNvSpPr txBox="1">
            <a:spLocks/>
          </p:cNvSpPr>
          <p:nvPr/>
        </p:nvSpPr>
        <p:spPr>
          <a:xfrm>
            <a:off x="6326659" y="1223320"/>
            <a:ext cx="4876800" cy="5502875"/>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spcAft>
                <a:spcPts val="400"/>
              </a:spcAft>
              <a:buNone/>
            </a:pPr>
            <a:r>
              <a:rPr lang="fr-FR" sz="2600" b="1" dirty="0" smtClean="0">
                <a:solidFill>
                  <a:schemeClr val="tx1"/>
                </a:solidFill>
              </a:rPr>
              <a:t>Objectifs linguistiques :</a:t>
            </a:r>
          </a:p>
          <a:p>
            <a:pPr>
              <a:buNone/>
            </a:pPr>
            <a:r>
              <a:rPr lang="fr-FR" b="1" dirty="0" smtClean="0">
                <a:solidFill>
                  <a:schemeClr val="tx1"/>
                </a:solidFill>
              </a:rPr>
              <a:t>Objectifs lexicaux</a:t>
            </a:r>
            <a:endParaRPr lang="fr-FR" dirty="0" smtClean="0">
              <a:solidFill>
                <a:schemeClr val="tx1"/>
              </a:solidFill>
            </a:endParaRPr>
          </a:p>
          <a:p>
            <a:pPr lvl="0"/>
            <a:r>
              <a:rPr lang="fr-FR" i="1" dirty="0" err="1" smtClean="0">
                <a:solidFill>
                  <a:schemeClr val="tx1"/>
                </a:solidFill>
              </a:rPr>
              <a:t>Rebrassage</a:t>
            </a:r>
            <a:r>
              <a:rPr lang="fr-FR" i="1" dirty="0" smtClean="0">
                <a:solidFill>
                  <a:schemeClr val="tx1"/>
                </a:solidFill>
              </a:rPr>
              <a:t> </a:t>
            </a:r>
            <a:r>
              <a:rPr lang="fr-FR" dirty="0" smtClean="0">
                <a:solidFill>
                  <a:schemeClr val="tx1"/>
                </a:solidFill>
              </a:rPr>
              <a:t>: description d'image</a:t>
            </a:r>
          </a:p>
          <a:p>
            <a:pPr lvl="0"/>
            <a:r>
              <a:rPr lang="fr-FR" i="1" dirty="0" smtClean="0">
                <a:solidFill>
                  <a:schemeClr val="tx1"/>
                </a:solidFill>
              </a:rPr>
              <a:t>Points nouveaux / majeurs</a:t>
            </a:r>
            <a:r>
              <a:rPr lang="fr-FR" dirty="0" smtClean="0">
                <a:solidFill>
                  <a:schemeClr val="tx1"/>
                </a:solidFill>
              </a:rPr>
              <a:t> : champ lexical de la guerre et des sentiments</a:t>
            </a:r>
          </a:p>
          <a:p>
            <a:pPr>
              <a:buNone/>
            </a:pPr>
            <a:r>
              <a:rPr lang="fr-FR" b="1" dirty="0" smtClean="0">
                <a:solidFill>
                  <a:schemeClr val="tx1"/>
                </a:solidFill>
              </a:rPr>
              <a:t>Objectifs grammaticaux / fonctionnels</a:t>
            </a:r>
            <a:endParaRPr lang="fr-FR" dirty="0" smtClean="0">
              <a:solidFill>
                <a:schemeClr val="tx1"/>
              </a:solidFill>
            </a:endParaRPr>
          </a:p>
          <a:p>
            <a:pPr lvl="0"/>
            <a:r>
              <a:rPr lang="fr-FR" i="1" dirty="0" err="1" smtClean="0">
                <a:solidFill>
                  <a:schemeClr val="tx1"/>
                </a:solidFill>
              </a:rPr>
              <a:t>Rebrassage</a:t>
            </a:r>
            <a:r>
              <a:rPr lang="fr-FR" i="1" dirty="0" smtClean="0">
                <a:solidFill>
                  <a:schemeClr val="tx1"/>
                </a:solidFill>
              </a:rPr>
              <a:t> </a:t>
            </a:r>
            <a:r>
              <a:rPr lang="fr-FR" dirty="0" smtClean="0">
                <a:solidFill>
                  <a:schemeClr val="tx1"/>
                </a:solidFill>
              </a:rPr>
              <a:t>: savoir dater un événement, savoir donner son avis</a:t>
            </a:r>
          </a:p>
          <a:p>
            <a:r>
              <a:rPr lang="fr-FR" i="1" dirty="0" smtClean="0">
                <a:solidFill>
                  <a:schemeClr val="tx1"/>
                </a:solidFill>
              </a:rPr>
              <a:t>Points nouveaux / majeurs</a:t>
            </a:r>
            <a:r>
              <a:rPr lang="fr-FR" dirty="0" smtClean="0">
                <a:solidFill>
                  <a:schemeClr val="tx1"/>
                </a:solidFill>
              </a:rPr>
              <a:t> : raconter un événement au prétérit</a:t>
            </a:r>
          </a:p>
          <a:p>
            <a:pPr>
              <a:buNone/>
            </a:pPr>
            <a:r>
              <a:rPr lang="fr-FR" b="1" dirty="0" smtClean="0">
                <a:solidFill>
                  <a:schemeClr val="tx1"/>
                </a:solidFill>
              </a:rPr>
              <a:t>Objectifs phonologiques</a:t>
            </a:r>
            <a:endParaRPr lang="fr-FR" dirty="0" smtClean="0">
              <a:solidFill>
                <a:schemeClr val="tx1"/>
              </a:solidFill>
            </a:endParaRPr>
          </a:p>
          <a:p>
            <a:r>
              <a:rPr lang="fr-FR" i="1" dirty="0" smtClean="0">
                <a:solidFill>
                  <a:schemeClr val="tx1"/>
                </a:solidFill>
              </a:rPr>
              <a:t>En lien avec les activités langagières orales</a:t>
            </a:r>
            <a:r>
              <a:rPr lang="fr-FR" dirty="0" smtClean="0">
                <a:solidFill>
                  <a:schemeClr val="tx1"/>
                </a:solidFill>
              </a:rPr>
              <a:t>  Entrainement pour l'enregistrement de l'audioguide</a:t>
            </a:r>
          </a:p>
          <a:p>
            <a:r>
              <a:rPr lang="fr-FR" dirty="0" smtClean="0">
                <a:solidFill>
                  <a:schemeClr val="tx1"/>
                </a:solidFill>
              </a:rPr>
              <a:t>Rythme, intonation, accent de phrase</a:t>
            </a:r>
          </a:p>
          <a:p>
            <a:pPr>
              <a:buNone/>
            </a:pPr>
            <a:endParaRPr lang="fr-FR" sz="1000" dirty="0" smtClean="0">
              <a:solidFill>
                <a:schemeClr val="tx1"/>
              </a:solidFill>
            </a:endParaRPr>
          </a:p>
          <a:p>
            <a:pPr>
              <a:buNone/>
            </a:pPr>
            <a:r>
              <a:rPr lang="fr-FR" dirty="0" smtClean="0">
                <a:solidFill>
                  <a:schemeClr val="tx1"/>
                </a:solidFill>
              </a:rPr>
              <a:t>=&gt; Le besoin d’utiliser le nouveau lexique ainsi que les points de langue vus sera créé par des situations de communication réalistes.</a:t>
            </a:r>
            <a:endParaRPr lang="fr-FR" dirty="0">
              <a:solidFill>
                <a:schemeClr val="tx1"/>
              </a:solidFill>
            </a:endParaRPr>
          </a:p>
        </p:txBody>
      </p:sp>
      <p:pic>
        <p:nvPicPr>
          <p:cNvPr id="11" name="Imag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Tree>
    <p:extLst>
      <p:ext uri="{BB962C8B-B14F-4D97-AF65-F5344CB8AC3E}">
        <p14:creationId xmlns:p14="http://schemas.microsoft.com/office/powerpoint/2010/main" val="4061596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p:txBody>
          <a:bodyPr anchor="ctr">
            <a:normAutofit/>
          </a:bodyPr>
          <a:lstStyle/>
          <a:p>
            <a:r>
              <a:rPr lang="fr-FR" b="1" cap="none" dirty="0" smtClean="0"/>
              <a:t>Activités langagières</a:t>
            </a:r>
            <a:endParaRPr lang="fr-FR" b="1" cap="none" dirty="0"/>
          </a:p>
        </p:txBody>
      </p:sp>
      <p:sp>
        <p:nvSpPr>
          <p:cNvPr id="6" name="Espace réservé du contenu 5"/>
          <p:cNvSpPr>
            <a:spLocks noGrp="1"/>
          </p:cNvSpPr>
          <p:nvPr>
            <p:ph idx="1"/>
          </p:nvPr>
        </p:nvSpPr>
        <p:spPr>
          <a:xfrm>
            <a:off x="1251678" y="1548714"/>
            <a:ext cx="8683154" cy="5123935"/>
          </a:xfrm>
        </p:spPr>
        <p:txBody>
          <a:bodyPr>
            <a:normAutofit fontScale="55000" lnSpcReduction="20000"/>
          </a:bodyPr>
          <a:lstStyle/>
          <a:p>
            <a:pPr>
              <a:buNone/>
            </a:pPr>
            <a:r>
              <a:rPr lang="fr-FR" b="1" dirty="0" smtClean="0"/>
              <a:t>Compréhension de l’oral : (A2-B1)</a:t>
            </a:r>
            <a:endParaRPr lang="fr-FR" dirty="0" smtClean="0"/>
          </a:p>
          <a:p>
            <a:r>
              <a:rPr lang="fr-FR" dirty="0" smtClean="0"/>
              <a:t>Peut suivre un exposé, si la présentation est simple et bien structurée. </a:t>
            </a:r>
          </a:p>
          <a:p>
            <a:pPr>
              <a:buNone/>
            </a:pPr>
            <a:r>
              <a:rPr lang="fr-FR" dirty="0" smtClean="0"/>
              <a:t>	=&gt; Vidéo "</a:t>
            </a:r>
            <a:r>
              <a:rPr lang="fr-FR" dirty="0" err="1" smtClean="0"/>
              <a:t>simpleshow</a:t>
            </a:r>
            <a:r>
              <a:rPr lang="fr-FR" dirty="0" smtClean="0"/>
              <a:t> </a:t>
            </a:r>
            <a:r>
              <a:rPr lang="fr-FR" dirty="0" err="1" smtClean="0"/>
              <a:t>erklärt</a:t>
            </a:r>
            <a:r>
              <a:rPr lang="fr-FR" dirty="0" smtClean="0"/>
              <a:t>" sur la 1ère guerre mondiale</a:t>
            </a:r>
          </a:p>
          <a:p>
            <a:pPr>
              <a:buNone/>
            </a:pPr>
            <a:endParaRPr lang="fr-FR" dirty="0" smtClean="0"/>
          </a:p>
          <a:p>
            <a:pPr>
              <a:buNone/>
            </a:pPr>
            <a:r>
              <a:rPr lang="fr-FR" b="1" dirty="0" smtClean="0"/>
              <a:t>Compréhension de l’écrit : (A2-B1)</a:t>
            </a:r>
            <a:endParaRPr lang="fr-FR" dirty="0" smtClean="0"/>
          </a:p>
          <a:p>
            <a:r>
              <a:rPr lang="fr-FR" dirty="0" smtClean="0"/>
              <a:t>Sait localiser une des informations dans les différentes parties d'un texte long. </a:t>
            </a:r>
          </a:p>
          <a:p>
            <a:pPr>
              <a:buNone/>
            </a:pPr>
            <a:r>
              <a:rPr lang="fr-FR" dirty="0" smtClean="0"/>
              <a:t>	=&gt; Texte sur l'événement déclencheur de la 1ère guerre mondiale</a:t>
            </a:r>
          </a:p>
          <a:p>
            <a:pPr>
              <a:buNone/>
            </a:pPr>
            <a:r>
              <a:rPr lang="fr-FR" dirty="0" smtClean="0"/>
              <a:t> </a:t>
            </a:r>
          </a:p>
          <a:p>
            <a:pPr>
              <a:buNone/>
            </a:pPr>
            <a:r>
              <a:rPr lang="fr-FR" b="1" dirty="0" smtClean="0"/>
              <a:t>Prise de parole en continu : (A2-B1)</a:t>
            </a:r>
            <a:endParaRPr lang="fr-FR" dirty="0" smtClean="0"/>
          </a:p>
          <a:p>
            <a:r>
              <a:rPr lang="fr-FR" dirty="0" smtClean="0"/>
              <a:t>Sait exprimer ses sentiments.</a:t>
            </a:r>
          </a:p>
          <a:p>
            <a:r>
              <a:rPr lang="fr-FR" dirty="0" smtClean="0"/>
              <a:t>Sait décrire et interpréter un tableau.</a:t>
            </a:r>
          </a:p>
          <a:p>
            <a:pPr>
              <a:buNone/>
            </a:pPr>
            <a:r>
              <a:rPr lang="fr-FR" dirty="0" smtClean="0"/>
              <a:t>	=&gt; </a:t>
            </a:r>
            <a:r>
              <a:rPr lang="fr-FR" dirty="0" err="1" smtClean="0"/>
              <a:t>Audioguide</a:t>
            </a:r>
            <a:r>
              <a:rPr lang="fr-FR" dirty="0" smtClean="0"/>
              <a:t> sur les œuvres d'Otto Dix</a:t>
            </a:r>
          </a:p>
          <a:p>
            <a:endParaRPr lang="fr-FR" dirty="0" smtClean="0"/>
          </a:p>
          <a:p>
            <a:pPr>
              <a:buNone/>
            </a:pPr>
            <a:r>
              <a:rPr lang="fr-FR" b="1" dirty="0" smtClean="0"/>
              <a:t>Expression écrite: (A2/B1)</a:t>
            </a:r>
            <a:endParaRPr lang="fr-FR" dirty="0" smtClean="0"/>
          </a:p>
          <a:p>
            <a:r>
              <a:rPr lang="fr-FR" dirty="0" smtClean="0"/>
              <a:t>Sait rendre compte d'un événement dans le passé </a:t>
            </a:r>
          </a:p>
          <a:p>
            <a:r>
              <a:rPr lang="fr-FR" dirty="0" smtClean="0"/>
              <a:t>Sait décrire ses sentiments.</a:t>
            </a:r>
          </a:p>
          <a:p>
            <a:pPr>
              <a:buNone/>
            </a:pPr>
            <a:r>
              <a:rPr lang="fr-FR" dirty="0" smtClean="0"/>
              <a:t>	=&gt; Ecrire une lettre pour parler de l'attentat de Sarajevo.</a:t>
            </a:r>
          </a:p>
          <a:p>
            <a:pPr lvl="0">
              <a:buNone/>
            </a:pPr>
            <a:endParaRPr lang="fr-FR" dirty="0">
              <a:solidFill>
                <a:schemeClr val="tx2"/>
              </a:solidFill>
            </a:endParaRPr>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Imag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Tree>
    <p:extLst>
      <p:ext uri="{BB962C8B-B14F-4D97-AF65-F5344CB8AC3E}">
        <p14:creationId xmlns:p14="http://schemas.microsoft.com/office/powerpoint/2010/main" val="1616535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p:txBody>
          <a:bodyPr anchor="ctr">
            <a:normAutofit/>
          </a:bodyPr>
          <a:lstStyle/>
          <a:p>
            <a:r>
              <a:rPr lang="fr-FR" b="1" cap="none" dirty="0" smtClean="0"/>
              <a:t>Outils et ressources numériques utilisés</a:t>
            </a:r>
            <a:endParaRPr lang="fr-FR" cap="none" dirty="0"/>
          </a:p>
        </p:txBody>
      </p:sp>
      <p:sp>
        <p:nvSpPr>
          <p:cNvPr id="6" name="Espace réservé du contenu 5"/>
          <p:cNvSpPr>
            <a:spLocks noGrp="1"/>
          </p:cNvSpPr>
          <p:nvPr>
            <p:ph idx="1"/>
          </p:nvPr>
        </p:nvSpPr>
        <p:spPr>
          <a:xfrm>
            <a:off x="1465860" y="2178681"/>
            <a:ext cx="8840589" cy="3268131"/>
          </a:xfrm>
        </p:spPr>
        <p:txBody>
          <a:bodyPr>
            <a:normAutofit lnSpcReduction="10000"/>
          </a:bodyPr>
          <a:lstStyle/>
          <a:p>
            <a:pPr lvl="0"/>
            <a:r>
              <a:rPr lang="fr-FR" dirty="0" err="1" smtClean="0"/>
              <a:t>Quizlet</a:t>
            </a:r>
            <a:r>
              <a:rPr lang="fr-FR" dirty="0" smtClean="0"/>
              <a:t> (pour la mémorisation du lexique)</a:t>
            </a:r>
          </a:p>
          <a:p>
            <a:pPr lvl="0"/>
            <a:r>
              <a:rPr lang="fr-FR" dirty="0" err="1" smtClean="0"/>
              <a:t>Padlet</a:t>
            </a:r>
            <a:r>
              <a:rPr lang="fr-FR" dirty="0" smtClean="0"/>
              <a:t> (pour la publication des Haïkus)</a:t>
            </a:r>
          </a:p>
          <a:p>
            <a:pPr lvl="0"/>
            <a:r>
              <a:rPr lang="fr-FR" dirty="0" err="1" smtClean="0"/>
              <a:t>Edpuzzle</a:t>
            </a:r>
            <a:r>
              <a:rPr lang="fr-FR" dirty="0" smtClean="0"/>
              <a:t> (pour la compréhension de l'oral guidée)</a:t>
            </a:r>
          </a:p>
          <a:p>
            <a:pPr lvl="0"/>
            <a:r>
              <a:rPr lang="fr-FR" dirty="0" err="1" smtClean="0"/>
              <a:t>QuiZinière</a:t>
            </a:r>
            <a:r>
              <a:rPr lang="fr-FR" dirty="0" smtClean="0"/>
              <a:t> (pour la création de l'audioguide)</a:t>
            </a:r>
          </a:p>
          <a:p>
            <a:pPr lvl="0"/>
            <a:r>
              <a:rPr lang="fr-FR" dirty="0" err="1" smtClean="0"/>
              <a:t>Kahoot</a:t>
            </a:r>
            <a:r>
              <a:rPr lang="fr-FR" dirty="0" smtClean="0"/>
              <a:t> (réalisation d'un quiz par les élèves sur le thème de la 1ère guerre mondiale)</a:t>
            </a:r>
          </a:p>
          <a:p>
            <a:pPr lvl="0"/>
            <a:endParaRPr lang="fr-FR" dirty="0">
              <a:solidFill>
                <a:schemeClr val="tx2"/>
              </a:solidFill>
            </a:endParaRPr>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Tree>
    <p:extLst>
      <p:ext uri="{BB962C8B-B14F-4D97-AF65-F5344CB8AC3E}">
        <p14:creationId xmlns:p14="http://schemas.microsoft.com/office/powerpoint/2010/main" val="4190553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p:txBody>
          <a:bodyPr anchor="ctr">
            <a:normAutofit/>
          </a:bodyPr>
          <a:lstStyle/>
          <a:p>
            <a:r>
              <a:rPr lang="fr-FR" b="1" cap="none" dirty="0" smtClean="0"/>
              <a:t>Plus-values de ce projet</a:t>
            </a:r>
            <a:endParaRPr lang="fr-FR" b="1" cap="none" dirty="0"/>
          </a:p>
        </p:txBody>
      </p:sp>
      <p:sp>
        <p:nvSpPr>
          <p:cNvPr id="6" name="Espace réservé du contenu 5"/>
          <p:cNvSpPr>
            <a:spLocks noGrp="1"/>
          </p:cNvSpPr>
          <p:nvPr>
            <p:ph idx="1"/>
          </p:nvPr>
        </p:nvSpPr>
        <p:spPr>
          <a:xfrm>
            <a:off x="1375245" y="1771136"/>
            <a:ext cx="8840589" cy="3587312"/>
          </a:xfrm>
        </p:spPr>
        <p:txBody>
          <a:bodyPr>
            <a:normAutofit fontScale="77500" lnSpcReduction="20000"/>
          </a:bodyPr>
          <a:lstStyle/>
          <a:p>
            <a:pPr lvl="0"/>
            <a:r>
              <a:rPr lang="fr-FR" dirty="0" smtClean="0"/>
              <a:t>Des activités variées qui suscitent l’intérêt des élèves</a:t>
            </a:r>
          </a:p>
          <a:p>
            <a:pPr lvl="0"/>
            <a:r>
              <a:rPr lang="fr-FR" dirty="0" smtClean="0"/>
              <a:t>Des tâches qui font appel à la créativité et au savoir-être des élèves</a:t>
            </a:r>
          </a:p>
          <a:p>
            <a:pPr lvl="0"/>
            <a:r>
              <a:rPr lang="fr-FR" dirty="0" smtClean="0"/>
              <a:t>Des outils numériques qui permettent de dynamiser le cours</a:t>
            </a:r>
          </a:p>
          <a:p>
            <a:pPr lvl="0"/>
            <a:r>
              <a:rPr lang="fr-FR" dirty="0" smtClean="0"/>
              <a:t>Une motivation et une implication accrues des élèves grâce aux tâches pour les quelles ils sont évalués par des pairs</a:t>
            </a:r>
          </a:p>
          <a:p>
            <a:pPr lvl="0"/>
            <a:r>
              <a:rPr lang="fr-FR" dirty="0" smtClean="0"/>
              <a:t>Développement de l'autonomie des élèves </a:t>
            </a:r>
            <a:endParaRPr lang="fr-FR" dirty="0"/>
          </a:p>
          <a:p>
            <a:r>
              <a:rPr lang="fr-FR" dirty="0" smtClean="0"/>
              <a:t>Un </a:t>
            </a:r>
            <a:r>
              <a:rPr lang="fr-FR" dirty="0" err="1" smtClean="0"/>
              <a:t>rebrassage</a:t>
            </a:r>
            <a:r>
              <a:rPr lang="fr-FR" dirty="0" smtClean="0"/>
              <a:t> de leurs connaissances en histoire tout en apportant une vision plus nuancée</a:t>
            </a:r>
          </a:p>
          <a:p>
            <a:pPr>
              <a:buNone/>
            </a:pPr>
            <a:endParaRPr lang="fr-FR" dirty="0" smtClean="0"/>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Tree>
    <p:extLst>
      <p:ext uri="{BB962C8B-B14F-4D97-AF65-F5344CB8AC3E}">
        <p14:creationId xmlns:p14="http://schemas.microsoft.com/office/powerpoint/2010/main" val="425979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p:txBody>
          <a:bodyPr anchor="ctr">
            <a:normAutofit fontScale="90000"/>
          </a:bodyPr>
          <a:lstStyle/>
          <a:p>
            <a:r>
              <a:rPr lang="fr-FR" b="1" cap="none" dirty="0"/>
              <a:t>Freins à la réalisation </a:t>
            </a:r>
            <a:r>
              <a:rPr lang="fr-FR" b="1" cap="none" dirty="0" smtClean="0"/>
              <a:t>du </a:t>
            </a:r>
            <a:r>
              <a:rPr lang="fr-FR" b="1" cap="none" dirty="0"/>
              <a:t>projet</a:t>
            </a:r>
            <a:r>
              <a:rPr lang="fr-FR" b="1" cap="none" dirty="0" smtClean="0"/>
              <a:t> / </a:t>
            </a:r>
            <a:br>
              <a:rPr lang="fr-FR" b="1" cap="none" dirty="0" smtClean="0"/>
            </a:br>
            <a:r>
              <a:rPr lang="fr-FR" b="1" cap="none" dirty="0" smtClean="0"/>
              <a:t>Points à améliorer</a:t>
            </a:r>
            <a:endParaRPr lang="fr-FR" b="1" cap="none" dirty="0"/>
          </a:p>
        </p:txBody>
      </p:sp>
      <p:sp>
        <p:nvSpPr>
          <p:cNvPr id="6" name="Espace réservé du contenu 5"/>
          <p:cNvSpPr>
            <a:spLocks noGrp="1"/>
          </p:cNvSpPr>
          <p:nvPr>
            <p:ph idx="1"/>
          </p:nvPr>
        </p:nvSpPr>
        <p:spPr>
          <a:xfrm>
            <a:off x="1251677" y="1892608"/>
            <a:ext cx="8840589" cy="4005684"/>
          </a:xfrm>
        </p:spPr>
        <p:txBody>
          <a:bodyPr>
            <a:normAutofit fontScale="47500" lnSpcReduction="20000"/>
          </a:bodyPr>
          <a:lstStyle/>
          <a:p>
            <a:pPr lvl="0"/>
            <a:r>
              <a:rPr lang="fr-FR" dirty="0" smtClean="0"/>
              <a:t>Etant en lycée 4.0, pas de freins techniques. – Il faut cependant veiller à ce que les élèves pensent à apporter le matériel (ordinateur, écouteurs).</a:t>
            </a:r>
          </a:p>
          <a:p>
            <a:r>
              <a:rPr lang="fr-FR" dirty="0" smtClean="0"/>
              <a:t>Quelques difficultés de connexion lors du visionnage de la publicité avec </a:t>
            </a:r>
            <a:r>
              <a:rPr lang="fr-FR" dirty="0" err="1" smtClean="0"/>
              <a:t>Edpuzzle</a:t>
            </a:r>
            <a:r>
              <a:rPr lang="fr-FR" dirty="0" smtClean="0"/>
              <a:t>. Un échelonnement des connexions des élèves s'est imposé. Pour éviter ce soucis, ce travail peut également être donné à faire à la maison.</a:t>
            </a:r>
          </a:p>
          <a:p>
            <a:pPr lvl="0"/>
            <a:r>
              <a:rPr lang="fr-FR" dirty="0" smtClean="0"/>
              <a:t>Penser à créer un groupe dans l’ENT afin de pouvoir partager facilement des documents avec les élèves.</a:t>
            </a:r>
          </a:p>
          <a:p>
            <a:pPr lvl="0"/>
            <a:r>
              <a:rPr lang="fr-FR" dirty="0" smtClean="0"/>
              <a:t>Veiller à une bonne gestion du temps. La séquence ne doit pas s’éterniser.</a:t>
            </a:r>
          </a:p>
          <a:p>
            <a:pPr lvl="0"/>
            <a:r>
              <a:rPr lang="fr-FR" dirty="0" smtClean="0"/>
              <a:t>La protection des données de nos élèves doit être une priorité. Cela complique néanmoins parfois l’utilisation des outils numériques.</a:t>
            </a:r>
          </a:p>
          <a:p>
            <a:pPr lvl="0"/>
            <a:r>
              <a:rPr lang="fr-FR" dirty="0" smtClean="0"/>
              <a:t>Le travail en collaboration avec une collègue d’anglais d’un autre lycée s’est voulu plus ambitieux au départ, mais les contraintes d’emploi du temps, de planning ont fait que ce travail </a:t>
            </a:r>
            <a:r>
              <a:rPr lang="fr-FR" dirty="0" err="1" smtClean="0"/>
              <a:t>interlangue</a:t>
            </a:r>
            <a:r>
              <a:rPr lang="fr-FR" dirty="0" smtClean="0"/>
              <a:t> est resté très modeste.</a:t>
            </a:r>
          </a:p>
          <a:p>
            <a:pPr lvl="0">
              <a:buNone/>
            </a:pPr>
            <a:endParaRPr lang="fr-FR" dirty="0" smtClean="0"/>
          </a:p>
          <a:p>
            <a:pPr lvl="0"/>
            <a:r>
              <a:rPr lang="fr-FR" dirty="0" smtClean="0"/>
              <a:t>A améliorer : </a:t>
            </a:r>
            <a:r>
              <a:rPr lang="fr-FR" dirty="0"/>
              <a:t>d</a:t>
            </a:r>
            <a:r>
              <a:rPr lang="fr-FR" dirty="0" smtClean="0"/>
              <a:t>éséquilibre entre les tâches intermédiaires (lettre, audioguide) et la tâche finale (Haïkus) qui ne reprend d’ailleurs pas tous les points abordés dans la séquence. Mais au plan culturel, permet de mettre l’accent sur la décentration et l’empathie. </a:t>
            </a:r>
            <a:endParaRPr lang="fr-FR" dirty="0" smtClean="0">
              <a:solidFill>
                <a:srgbClr val="FF0000"/>
              </a:solidFill>
            </a:endParaRPr>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spTree>
    <p:extLst>
      <p:ext uri="{BB962C8B-B14F-4D97-AF65-F5344CB8AC3E}">
        <p14:creationId xmlns:p14="http://schemas.microsoft.com/office/powerpoint/2010/main" val="379759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C437FABD-8C69-4801-8D9F-F88EFA0324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re 1">
            <a:extLst>
              <a:ext uri="{FF2B5EF4-FFF2-40B4-BE49-F238E27FC236}">
                <a16:creationId xmlns:a16="http://schemas.microsoft.com/office/drawing/2014/main" xmlns="" id="{5A95A6DF-9871-4309-BCCF-7D86D1F69939}"/>
              </a:ext>
            </a:extLst>
          </p:cNvPr>
          <p:cNvSpPr>
            <a:spLocks noGrp="1"/>
          </p:cNvSpPr>
          <p:nvPr>
            <p:ph type="title"/>
          </p:nvPr>
        </p:nvSpPr>
        <p:spPr/>
        <p:txBody>
          <a:bodyPr anchor="ctr">
            <a:normAutofit/>
          </a:bodyPr>
          <a:lstStyle/>
          <a:p>
            <a:r>
              <a:rPr lang="fr-FR" b="1" cap="none" dirty="0" smtClean="0"/>
              <a:t>Conduite de la séquence</a:t>
            </a:r>
            <a:r>
              <a:rPr lang="fr-FR" dirty="0" smtClean="0"/>
              <a:t> 1/4</a:t>
            </a:r>
            <a:endParaRPr lang="fr-FR" cap="none" dirty="0"/>
          </a:p>
        </p:txBody>
      </p:sp>
      <p:sp>
        <p:nvSpPr>
          <p:cNvPr id="6" name="Espace réservé du contenu 5"/>
          <p:cNvSpPr>
            <a:spLocks noGrp="1"/>
          </p:cNvSpPr>
          <p:nvPr>
            <p:ph idx="1"/>
          </p:nvPr>
        </p:nvSpPr>
        <p:spPr>
          <a:xfrm>
            <a:off x="1054444" y="1464239"/>
            <a:ext cx="9877168" cy="4516431"/>
          </a:xfrm>
        </p:spPr>
        <p:txBody>
          <a:bodyPr>
            <a:noAutofit/>
          </a:bodyPr>
          <a:lstStyle/>
          <a:p>
            <a:pPr lvl="0">
              <a:buNone/>
            </a:pPr>
            <a:r>
              <a:rPr lang="fr-FR" sz="1600" dirty="0" smtClean="0"/>
              <a:t>1) Après avoir annoncé le thème de la séquence, les élèves, en petits groupes, devaient donner une dizaine de mots (en français) qui leur semblaient indispensables pour traiter ce chapitre. Après une mise en commun, cette liste de lexique a été créée sur </a:t>
            </a:r>
            <a:r>
              <a:rPr lang="fr-FR" sz="1600" dirty="0" err="1" smtClean="0"/>
              <a:t>Quizlet</a:t>
            </a:r>
            <a:r>
              <a:rPr lang="fr-FR" sz="1600" dirty="0" smtClean="0"/>
              <a:t> et les élèves se sont entraînés pour mémoriser ces nouveaux mots. </a:t>
            </a:r>
          </a:p>
          <a:p>
            <a:pPr lvl="0">
              <a:buFont typeface="Symbol"/>
              <a:buChar char="Þ"/>
            </a:pPr>
            <a:r>
              <a:rPr lang="fr-FR" sz="1600" dirty="0" smtClean="0">
                <a:hlinkClick r:id="rId2"/>
              </a:rPr>
              <a:t>https://quizlet.com/_5f1r67</a:t>
            </a:r>
            <a:endParaRPr lang="fr-FR" sz="1600" dirty="0" smtClean="0"/>
          </a:p>
          <a:p>
            <a:pPr lvl="0">
              <a:buNone/>
            </a:pPr>
            <a:endParaRPr lang="fr-FR" sz="1600" dirty="0" smtClean="0"/>
          </a:p>
          <a:p>
            <a:pPr lvl="0">
              <a:buNone/>
            </a:pPr>
            <a:r>
              <a:rPr lang="fr-FR" sz="1600" dirty="0" smtClean="0"/>
              <a:t>2) A l’issu de ce temps de mémorisation, un « brainstorming » sur les faits et dates de la 1</a:t>
            </a:r>
            <a:r>
              <a:rPr lang="fr-FR" sz="1600" baseline="30000" dirty="0" smtClean="0"/>
              <a:t>ère</a:t>
            </a:r>
            <a:r>
              <a:rPr lang="fr-FR" sz="1600" dirty="0" smtClean="0"/>
              <a:t> guerre mondiale a permis aux élèves de se remémorer leurs connaissances de collège et de réutiliser tout de suite le nouveau lexique. </a:t>
            </a:r>
          </a:p>
          <a:p>
            <a:pPr lvl="0">
              <a:buNone/>
            </a:pPr>
            <a:r>
              <a:rPr lang="fr-FR" sz="1600" dirty="0" smtClean="0"/>
              <a:t>	Au lieu de compléter/ corriger en plénière, les élèves avaient ensuite pour tâche de regarder en binôme la vidéo « </a:t>
            </a:r>
            <a:r>
              <a:rPr lang="fr-FR" sz="1600" dirty="0" err="1" smtClean="0"/>
              <a:t>Simpleshow</a:t>
            </a:r>
            <a:r>
              <a:rPr lang="fr-FR" sz="1600" dirty="0" smtClean="0"/>
              <a:t> </a:t>
            </a:r>
            <a:r>
              <a:rPr lang="fr-FR" sz="1600" dirty="0" err="1" smtClean="0"/>
              <a:t>erklärt</a:t>
            </a:r>
            <a:r>
              <a:rPr lang="fr-FR" sz="1600" dirty="0" smtClean="0"/>
              <a:t>: Der </a:t>
            </a:r>
            <a:r>
              <a:rPr lang="fr-FR" sz="1600" dirty="0" err="1" smtClean="0"/>
              <a:t>erste</a:t>
            </a:r>
            <a:r>
              <a:rPr lang="fr-FR" sz="1600" dirty="0" smtClean="0"/>
              <a:t> </a:t>
            </a:r>
            <a:r>
              <a:rPr lang="fr-FR" sz="1600" dirty="0" err="1" smtClean="0"/>
              <a:t>Weltkrieg</a:t>
            </a:r>
            <a:r>
              <a:rPr lang="fr-FR" sz="1600" dirty="0" smtClean="0"/>
              <a:t> »  (</a:t>
            </a:r>
            <a:r>
              <a:rPr lang="fr-FR" sz="1600" dirty="0" smtClean="0">
                <a:hlinkClick r:id="rId3"/>
              </a:rPr>
              <a:t>https://www.youtube.com/watch?v=z0vrMKUatyM</a:t>
            </a:r>
            <a:r>
              <a:rPr lang="fr-FR" sz="1600" dirty="0" smtClean="0"/>
              <a:t>)  Cette vidéo a été mise à leur disposition sur l’ENT. Les élèves l’ont visionnée à leur rythme sur leurs ordinateurs (avec écouteurs).</a:t>
            </a:r>
          </a:p>
          <a:p>
            <a:pPr lvl="0"/>
            <a:r>
              <a:rPr lang="fr-FR" sz="1600" dirty="0" smtClean="0"/>
              <a:t>Grâce à cette vidéo, les élèves ont pu vérifier et compléter notre trace écrite sur la 1</a:t>
            </a:r>
            <a:r>
              <a:rPr lang="fr-FR" sz="1600" baseline="30000" dirty="0" smtClean="0"/>
              <a:t>ère</a:t>
            </a:r>
            <a:r>
              <a:rPr lang="fr-FR" sz="1600" dirty="0" smtClean="0"/>
              <a:t> guerre mondiale, puis une mise en commun a permis de valider le travail de compréhension.</a:t>
            </a:r>
          </a:p>
          <a:p>
            <a:pPr lvl="0"/>
            <a:r>
              <a:rPr lang="fr-FR" sz="1600" dirty="0" smtClean="0"/>
              <a:t>En devoir à la maison, ils devaient rédiger le résumé de cette guerre en partant des traces écrites. Ce résumé était destiné aux élèves d’un autre lycée qui partaient de ce texte pour commencer leur séquence.</a:t>
            </a:r>
          </a:p>
        </p:txBody>
      </p:sp>
      <p:sp>
        <p:nvSpPr>
          <p:cNvPr id="28" name="Rectangle 27">
            <a:extLst>
              <a:ext uri="{FF2B5EF4-FFF2-40B4-BE49-F238E27FC236}">
                <a16:creationId xmlns:a16="http://schemas.microsoft.com/office/drawing/2014/main" xmlns="" id="{1500752C-7683-4E03-95C5-06FCFE0C9C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908536" y="0"/>
            <a:ext cx="28346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86">
            <a:extLst>
              <a:ext uri="{FF2B5EF4-FFF2-40B4-BE49-F238E27FC236}">
                <a16:creationId xmlns:a16="http://schemas.microsoft.com/office/drawing/2014/main" xmlns="" id="{B2BB044C-84A3-45EA-9A85-A5808F86C1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26057" y="6138000"/>
            <a:ext cx="2582479" cy="720000"/>
          </a:xfrm>
          <a:prstGeom prst="rect">
            <a:avLst/>
          </a:prstGeom>
        </p:spPr>
      </p:pic>
      <p:pic>
        <p:nvPicPr>
          <p:cNvPr id="1027" name="Picture 3"/>
          <p:cNvPicPr>
            <a:picLocks noChangeAspect="1" noChangeArrowheads="1"/>
          </p:cNvPicPr>
          <p:nvPr/>
        </p:nvPicPr>
        <p:blipFill>
          <a:blip r:embed="rId5"/>
          <a:srcRect/>
          <a:stretch>
            <a:fillRect/>
          </a:stretch>
        </p:blipFill>
        <p:spPr bwMode="auto">
          <a:xfrm>
            <a:off x="9829542" y="2037577"/>
            <a:ext cx="1314450" cy="476250"/>
          </a:xfrm>
          <a:prstGeom prst="rect">
            <a:avLst/>
          </a:prstGeom>
          <a:noFill/>
          <a:ln w="9525">
            <a:noFill/>
            <a:miter lim="800000"/>
            <a:headEnd/>
            <a:tailEnd/>
          </a:ln>
        </p:spPr>
      </p:pic>
    </p:spTree>
    <p:extLst>
      <p:ext uri="{BB962C8B-B14F-4D97-AF65-F5344CB8AC3E}">
        <p14:creationId xmlns:p14="http://schemas.microsoft.com/office/powerpoint/2010/main" val="1392637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891</TotalTime>
  <Words>1498</Words>
  <Application>Microsoft Office PowerPoint</Application>
  <PresentationFormat>Personnalisé</PresentationFormat>
  <Paragraphs>143</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Office Theme</vt:lpstr>
      <vt:lpstr>Séquence sur la  1ère guerre mondiale (niveau A2-B1)  2018-2019</vt:lpstr>
      <vt:lpstr>Origine du projet</vt:lpstr>
      <vt:lpstr>Description du projet</vt:lpstr>
      <vt:lpstr>Objectifs</vt:lpstr>
      <vt:lpstr>Activités langagières</vt:lpstr>
      <vt:lpstr>Outils et ressources numériques utilisés</vt:lpstr>
      <vt:lpstr>Plus-values de ce projet</vt:lpstr>
      <vt:lpstr>Freins à la réalisation du projet /  Points à améliorer</vt:lpstr>
      <vt:lpstr>Conduite de la séquence 1/4</vt:lpstr>
      <vt:lpstr>Conduite de la séquence 2/4</vt:lpstr>
      <vt:lpstr>Conduite de la séquence 3/4</vt:lpstr>
      <vt:lpstr>Conduite de la séquence 4/4</vt:lpstr>
      <vt:lpstr>Tâche finale</vt:lpstr>
      <vt:lpstr>Evaluation</vt:lpstr>
      <vt:lpstr>Bilan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Classe accompagnée - plan de travail - 2018-2019</dc:title>
  <dc:creator>Pablo</dc:creator>
  <cp:lastModifiedBy>Adm</cp:lastModifiedBy>
  <cp:revision>104</cp:revision>
  <dcterms:created xsi:type="dcterms:W3CDTF">2019-04-29T08:55:45Z</dcterms:created>
  <dcterms:modified xsi:type="dcterms:W3CDTF">2019-06-09T09:21:14Z</dcterms:modified>
</cp:coreProperties>
</file>